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tags/tag26.xml" ContentType="application/vnd.openxmlformats-officedocument.presentationml.tags+xml"/>
  <Override PartName="/ppt/notesSlides/notesSlide27.xml" ContentType="application/vnd.openxmlformats-officedocument.presentationml.notesSlide+xml"/>
  <Override PartName="/ppt/tags/tag27.xml" ContentType="application/vnd.openxmlformats-officedocument.presentationml.tags+xml"/>
  <Override PartName="/ppt/notesSlides/notesSlide28.xml" ContentType="application/vnd.openxmlformats-officedocument.presentationml.notesSlide+xml"/>
  <Override PartName="/ppt/tags/tag28.xml" ContentType="application/vnd.openxmlformats-officedocument.presentationml.tags+xml"/>
  <Override PartName="/ppt/notesSlides/notesSlide29.xml" ContentType="application/vnd.openxmlformats-officedocument.presentationml.notesSlide+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2"/>
  </p:notesMasterIdLst>
  <p:handoutMasterIdLst>
    <p:handoutMasterId r:id="rId33"/>
  </p:handoutMasterIdLst>
  <p:sldIdLst>
    <p:sldId id="256" r:id="rId3"/>
    <p:sldId id="257" r:id="rId4"/>
    <p:sldId id="293" r:id="rId5"/>
    <p:sldId id="294" r:id="rId6"/>
    <p:sldId id="295" r:id="rId7"/>
    <p:sldId id="296" r:id="rId8"/>
    <p:sldId id="301" r:id="rId9"/>
    <p:sldId id="313" r:id="rId10"/>
    <p:sldId id="317" r:id="rId11"/>
    <p:sldId id="340" r:id="rId12"/>
    <p:sldId id="333" r:id="rId13"/>
    <p:sldId id="334" r:id="rId14"/>
    <p:sldId id="319" r:id="rId15"/>
    <p:sldId id="320" r:id="rId16"/>
    <p:sldId id="321" r:id="rId17"/>
    <p:sldId id="322" r:id="rId18"/>
    <p:sldId id="323" r:id="rId19"/>
    <p:sldId id="325" r:id="rId20"/>
    <p:sldId id="326" r:id="rId21"/>
    <p:sldId id="329" r:id="rId22"/>
    <p:sldId id="327" r:id="rId23"/>
    <p:sldId id="328" r:id="rId24"/>
    <p:sldId id="308" r:id="rId25"/>
    <p:sldId id="335" r:id="rId26"/>
    <p:sldId id="336" r:id="rId27"/>
    <p:sldId id="315" r:id="rId28"/>
    <p:sldId id="338" r:id="rId29"/>
    <p:sldId id="312" r:id="rId30"/>
    <p:sldId id="266" r:id="rId3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806" autoAdjust="0"/>
  </p:normalViewPr>
  <p:slideViewPr>
    <p:cSldViewPr>
      <p:cViewPr varScale="1">
        <p:scale>
          <a:sx n="80" d="100"/>
          <a:sy n="80" d="100"/>
        </p:scale>
        <p:origin x="1526" y="29"/>
      </p:cViewPr>
      <p:guideLst>
        <p:guide orient="horz" pos="2160"/>
        <p:guide pos="2880"/>
      </p:guideLst>
    </p:cSldViewPr>
  </p:slideViewPr>
  <p:notesTextViewPr>
    <p:cViewPr>
      <p:scale>
        <a:sx n="3" d="2"/>
        <a:sy n="3" d="2"/>
      </p:scale>
      <p:origin x="0" y="0"/>
    </p:cViewPr>
  </p:notesTextViewPr>
  <p:sorterViewPr>
    <p:cViewPr>
      <p:scale>
        <a:sx n="100" d="100"/>
        <a:sy n="100" d="100"/>
      </p:scale>
      <p:origin x="0" y="-4709"/>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407A38-007B-4EF7-B392-2E270EC806AA}"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4F73FC42-B28A-46EA-BE92-BFD47A9DD142}">
      <dgm:prSet phldrT="[Text]"/>
      <dgm:spPr/>
      <dgm:t>
        <a:bodyPr/>
        <a:lstStyle/>
        <a:p>
          <a:r>
            <a:rPr lang="en-US" dirty="0" smtClean="0"/>
            <a:t>Retain</a:t>
          </a:r>
          <a:endParaRPr lang="en-US" dirty="0"/>
        </a:p>
      </dgm:t>
    </dgm:pt>
    <dgm:pt modelId="{030E5E19-1E5B-4350-BD10-66B7D131C917}" type="parTrans" cxnId="{F1B2EE09-AB55-4AFB-974B-1F3C449EE12E}">
      <dgm:prSet/>
      <dgm:spPr/>
      <dgm:t>
        <a:bodyPr/>
        <a:lstStyle/>
        <a:p>
          <a:endParaRPr lang="en-US"/>
        </a:p>
      </dgm:t>
    </dgm:pt>
    <dgm:pt modelId="{1671940A-6257-484B-B7E4-C51306AE0E47}" type="sibTrans" cxnId="{F1B2EE09-AB55-4AFB-974B-1F3C449EE12E}">
      <dgm:prSet/>
      <dgm:spPr/>
      <dgm:t>
        <a:bodyPr/>
        <a:lstStyle/>
        <a:p>
          <a:endParaRPr lang="en-US"/>
        </a:p>
      </dgm:t>
    </dgm:pt>
    <dgm:pt modelId="{4B6F7F73-B4FC-41B0-95AC-E38D2AE7D197}">
      <dgm:prSet phldrT="[Text]"/>
      <dgm:spPr/>
      <dgm:t>
        <a:bodyPr/>
        <a:lstStyle/>
        <a:p>
          <a:r>
            <a:rPr lang="en-US" dirty="0" smtClean="0"/>
            <a:t>Make and own copies</a:t>
          </a:r>
          <a:endParaRPr lang="en-US" dirty="0"/>
        </a:p>
      </dgm:t>
    </dgm:pt>
    <dgm:pt modelId="{D5B61BD4-1BC9-400C-88D4-D8604CC18237}" type="parTrans" cxnId="{F809A1B9-53BC-4A84-985D-E433191684A1}">
      <dgm:prSet/>
      <dgm:spPr/>
      <dgm:t>
        <a:bodyPr/>
        <a:lstStyle/>
        <a:p>
          <a:endParaRPr lang="en-US"/>
        </a:p>
      </dgm:t>
    </dgm:pt>
    <dgm:pt modelId="{AC113296-BF4A-4646-923E-AE2E048D0ED1}" type="sibTrans" cxnId="{F809A1B9-53BC-4A84-985D-E433191684A1}">
      <dgm:prSet/>
      <dgm:spPr/>
      <dgm:t>
        <a:bodyPr/>
        <a:lstStyle/>
        <a:p>
          <a:endParaRPr lang="en-US"/>
        </a:p>
      </dgm:t>
    </dgm:pt>
    <dgm:pt modelId="{9AC084FD-3600-4A60-B161-1B7DD866F023}">
      <dgm:prSet phldrT="[Text]"/>
      <dgm:spPr/>
      <dgm:t>
        <a:bodyPr/>
        <a:lstStyle/>
        <a:p>
          <a:r>
            <a:rPr lang="en-US" dirty="0" smtClean="0"/>
            <a:t>Reuse</a:t>
          </a:r>
          <a:endParaRPr lang="en-US" dirty="0"/>
        </a:p>
      </dgm:t>
    </dgm:pt>
    <dgm:pt modelId="{8E33E27D-8150-4BC6-984B-734CF296334C}" type="parTrans" cxnId="{73E00A83-5952-4960-8086-368499230375}">
      <dgm:prSet/>
      <dgm:spPr/>
      <dgm:t>
        <a:bodyPr/>
        <a:lstStyle/>
        <a:p>
          <a:endParaRPr lang="en-US"/>
        </a:p>
      </dgm:t>
    </dgm:pt>
    <dgm:pt modelId="{13A57250-B42C-4ED6-84E4-F1298C2433E0}" type="sibTrans" cxnId="{73E00A83-5952-4960-8086-368499230375}">
      <dgm:prSet/>
      <dgm:spPr/>
      <dgm:t>
        <a:bodyPr/>
        <a:lstStyle/>
        <a:p>
          <a:endParaRPr lang="en-US"/>
        </a:p>
      </dgm:t>
    </dgm:pt>
    <dgm:pt modelId="{A3A3B8BA-6CBA-4F89-B6CB-A743DF78C46D}">
      <dgm:prSet phldrT="[Text]"/>
      <dgm:spPr/>
      <dgm:t>
        <a:bodyPr/>
        <a:lstStyle/>
        <a:p>
          <a:r>
            <a:rPr lang="en-US" dirty="0" smtClean="0"/>
            <a:t>Use in a wide range of ways</a:t>
          </a:r>
          <a:endParaRPr lang="en-US" dirty="0"/>
        </a:p>
      </dgm:t>
    </dgm:pt>
    <dgm:pt modelId="{952AD76A-2113-4214-A2B0-AD7D47FBA166}" type="parTrans" cxnId="{FABF964B-6C5C-4E92-B73D-35F9840A8743}">
      <dgm:prSet/>
      <dgm:spPr/>
      <dgm:t>
        <a:bodyPr/>
        <a:lstStyle/>
        <a:p>
          <a:endParaRPr lang="en-US"/>
        </a:p>
      </dgm:t>
    </dgm:pt>
    <dgm:pt modelId="{97C9C82E-A5AF-4AEE-8BAA-2EAA6585A788}" type="sibTrans" cxnId="{FABF964B-6C5C-4E92-B73D-35F9840A8743}">
      <dgm:prSet/>
      <dgm:spPr/>
      <dgm:t>
        <a:bodyPr/>
        <a:lstStyle/>
        <a:p>
          <a:endParaRPr lang="en-US"/>
        </a:p>
      </dgm:t>
    </dgm:pt>
    <dgm:pt modelId="{3E4CAE00-214D-4FF7-A298-3FA5A7A5AA52}">
      <dgm:prSet phldrT="[Text]"/>
      <dgm:spPr/>
      <dgm:t>
        <a:bodyPr/>
        <a:lstStyle/>
        <a:p>
          <a:r>
            <a:rPr lang="en-US" dirty="0" smtClean="0"/>
            <a:t>Revise</a:t>
          </a:r>
          <a:endParaRPr lang="en-US" dirty="0"/>
        </a:p>
      </dgm:t>
    </dgm:pt>
    <dgm:pt modelId="{770DE178-77E9-4DBA-A2D9-5C8667DD6D2C}" type="parTrans" cxnId="{0F187FA5-D145-4B25-8477-2B5E92A78D44}">
      <dgm:prSet/>
      <dgm:spPr/>
      <dgm:t>
        <a:bodyPr/>
        <a:lstStyle/>
        <a:p>
          <a:endParaRPr lang="en-US"/>
        </a:p>
      </dgm:t>
    </dgm:pt>
    <dgm:pt modelId="{D94FE9B1-CAB8-4157-80E1-5B2862A5461A}" type="sibTrans" cxnId="{0F187FA5-D145-4B25-8477-2B5E92A78D44}">
      <dgm:prSet/>
      <dgm:spPr/>
      <dgm:t>
        <a:bodyPr/>
        <a:lstStyle/>
        <a:p>
          <a:endParaRPr lang="en-US"/>
        </a:p>
      </dgm:t>
    </dgm:pt>
    <dgm:pt modelId="{959ED638-DF5E-4A57-8C91-5A1F390377BD}">
      <dgm:prSet phldrT="[Text]"/>
      <dgm:spPr/>
      <dgm:t>
        <a:bodyPr/>
        <a:lstStyle/>
        <a:p>
          <a:r>
            <a:rPr lang="en-US" dirty="0" smtClean="0"/>
            <a:t>Adapt, modify and improve</a:t>
          </a:r>
          <a:endParaRPr lang="en-US" dirty="0"/>
        </a:p>
      </dgm:t>
    </dgm:pt>
    <dgm:pt modelId="{9BAFBD3D-F936-4B74-B900-6D0623EA5EEA}" type="parTrans" cxnId="{3B219B12-634D-4069-9999-E4051F4B98F2}">
      <dgm:prSet/>
      <dgm:spPr/>
      <dgm:t>
        <a:bodyPr/>
        <a:lstStyle/>
        <a:p>
          <a:endParaRPr lang="en-US"/>
        </a:p>
      </dgm:t>
    </dgm:pt>
    <dgm:pt modelId="{675C7A35-1708-495C-8838-B9A5B46B150E}" type="sibTrans" cxnId="{3B219B12-634D-4069-9999-E4051F4B98F2}">
      <dgm:prSet/>
      <dgm:spPr/>
      <dgm:t>
        <a:bodyPr/>
        <a:lstStyle/>
        <a:p>
          <a:endParaRPr lang="en-US"/>
        </a:p>
      </dgm:t>
    </dgm:pt>
    <dgm:pt modelId="{A0E81710-38CE-40BB-89E5-CE01684A049C}">
      <dgm:prSet phldrT="[Text]"/>
      <dgm:spPr/>
      <dgm:t>
        <a:bodyPr/>
        <a:lstStyle/>
        <a:p>
          <a:r>
            <a:rPr lang="en-US" dirty="0" smtClean="0"/>
            <a:t>Remix</a:t>
          </a:r>
          <a:endParaRPr lang="en-US" dirty="0"/>
        </a:p>
      </dgm:t>
    </dgm:pt>
    <dgm:pt modelId="{3CEF6AC0-70F5-452C-A180-A960E2FDACAA}" type="parTrans" cxnId="{82BA1183-844E-45E0-A130-AA3C27BA2405}">
      <dgm:prSet/>
      <dgm:spPr/>
      <dgm:t>
        <a:bodyPr/>
        <a:lstStyle/>
        <a:p>
          <a:endParaRPr lang="en-US"/>
        </a:p>
      </dgm:t>
    </dgm:pt>
    <dgm:pt modelId="{F22979C5-6D78-4611-8FCF-21BBE84F72DB}" type="sibTrans" cxnId="{82BA1183-844E-45E0-A130-AA3C27BA2405}">
      <dgm:prSet/>
      <dgm:spPr/>
      <dgm:t>
        <a:bodyPr/>
        <a:lstStyle/>
        <a:p>
          <a:endParaRPr lang="en-US"/>
        </a:p>
      </dgm:t>
    </dgm:pt>
    <dgm:pt modelId="{EA972756-6CE8-43F5-8DAD-5D0B6E0A8D80}">
      <dgm:prSet phldrT="[Text]"/>
      <dgm:spPr/>
      <dgm:t>
        <a:bodyPr/>
        <a:lstStyle/>
        <a:p>
          <a:r>
            <a:rPr lang="en-US" dirty="0" smtClean="0"/>
            <a:t>Combine two or more</a:t>
          </a:r>
          <a:endParaRPr lang="en-US" dirty="0"/>
        </a:p>
      </dgm:t>
    </dgm:pt>
    <dgm:pt modelId="{AC8A2D7E-B911-49BF-845C-FC90D5CBBFDC}" type="parTrans" cxnId="{7EF536FE-8280-4C17-A3DE-4DE3F362B60E}">
      <dgm:prSet/>
      <dgm:spPr/>
      <dgm:t>
        <a:bodyPr/>
        <a:lstStyle/>
        <a:p>
          <a:endParaRPr lang="en-US"/>
        </a:p>
      </dgm:t>
    </dgm:pt>
    <dgm:pt modelId="{2E8C5CFA-283F-412F-A228-830282C0C04D}" type="sibTrans" cxnId="{7EF536FE-8280-4C17-A3DE-4DE3F362B60E}">
      <dgm:prSet/>
      <dgm:spPr/>
      <dgm:t>
        <a:bodyPr/>
        <a:lstStyle/>
        <a:p>
          <a:endParaRPr lang="en-US"/>
        </a:p>
      </dgm:t>
    </dgm:pt>
    <dgm:pt modelId="{1B76853B-732F-4AF1-A5B6-22DD94288C64}">
      <dgm:prSet phldrT="[Text]"/>
      <dgm:spPr/>
      <dgm:t>
        <a:bodyPr/>
        <a:lstStyle/>
        <a:p>
          <a:r>
            <a:rPr lang="en-US" dirty="0" smtClean="0"/>
            <a:t>Share with others</a:t>
          </a:r>
          <a:endParaRPr lang="en-US" dirty="0"/>
        </a:p>
      </dgm:t>
    </dgm:pt>
    <dgm:pt modelId="{EC4B968F-A494-46E8-8E39-A3CED8E5126A}" type="parTrans" cxnId="{8CED7314-211A-486E-9B61-1904A6CF28A2}">
      <dgm:prSet/>
      <dgm:spPr/>
      <dgm:t>
        <a:bodyPr/>
        <a:lstStyle/>
        <a:p>
          <a:endParaRPr lang="en-US"/>
        </a:p>
      </dgm:t>
    </dgm:pt>
    <dgm:pt modelId="{2029778F-453C-4616-BCD4-91134A60318B}" type="sibTrans" cxnId="{8CED7314-211A-486E-9B61-1904A6CF28A2}">
      <dgm:prSet/>
      <dgm:spPr/>
      <dgm:t>
        <a:bodyPr/>
        <a:lstStyle/>
        <a:p>
          <a:endParaRPr lang="en-US"/>
        </a:p>
      </dgm:t>
    </dgm:pt>
    <dgm:pt modelId="{0C7FC91E-530E-4D81-AE39-A8E7E94535DC}">
      <dgm:prSet phldrT="[Text]"/>
      <dgm:spPr/>
      <dgm:t>
        <a:bodyPr/>
        <a:lstStyle/>
        <a:p>
          <a:r>
            <a:rPr lang="en-US" dirty="0" smtClean="0"/>
            <a:t>Redistribute</a:t>
          </a:r>
          <a:endParaRPr lang="en-US" dirty="0"/>
        </a:p>
      </dgm:t>
    </dgm:pt>
    <dgm:pt modelId="{6D56F38F-CCCC-4E4A-ACBD-4F371E6E54EC}" type="parTrans" cxnId="{AC1C04A8-ED4D-4D82-8448-DDD36F8C4E60}">
      <dgm:prSet/>
      <dgm:spPr/>
      <dgm:t>
        <a:bodyPr/>
        <a:lstStyle/>
        <a:p>
          <a:endParaRPr lang="en-US"/>
        </a:p>
      </dgm:t>
    </dgm:pt>
    <dgm:pt modelId="{655B25C4-A9D5-4B4D-946F-F4092D33AE7B}" type="sibTrans" cxnId="{AC1C04A8-ED4D-4D82-8448-DDD36F8C4E60}">
      <dgm:prSet/>
      <dgm:spPr/>
      <dgm:t>
        <a:bodyPr/>
        <a:lstStyle/>
        <a:p>
          <a:endParaRPr lang="en-US"/>
        </a:p>
      </dgm:t>
    </dgm:pt>
    <dgm:pt modelId="{7BC14E94-B599-4727-9336-417B9B71EC28}" type="pres">
      <dgm:prSet presAssocID="{F1407A38-007B-4EF7-B392-2E270EC806AA}" presName="Name0" presStyleCnt="0">
        <dgm:presLayoutVars>
          <dgm:dir/>
          <dgm:animLvl val="lvl"/>
          <dgm:resizeHandles val="exact"/>
        </dgm:presLayoutVars>
      </dgm:prSet>
      <dgm:spPr/>
      <dgm:t>
        <a:bodyPr/>
        <a:lstStyle/>
        <a:p>
          <a:endParaRPr lang="en-US"/>
        </a:p>
      </dgm:t>
    </dgm:pt>
    <dgm:pt modelId="{DC209AF1-2E4C-428A-B27D-7D44918C0EDA}" type="pres">
      <dgm:prSet presAssocID="{4F73FC42-B28A-46EA-BE92-BFD47A9DD142}" presName="linNode" presStyleCnt="0"/>
      <dgm:spPr/>
    </dgm:pt>
    <dgm:pt modelId="{903C3514-51C4-40A5-90F9-B41721003E77}" type="pres">
      <dgm:prSet presAssocID="{4F73FC42-B28A-46EA-BE92-BFD47A9DD142}" presName="parentText" presStyleLbl="node1" presStyleIdx="0" presStyleCnt="5">
        <dgm:presLayoutVars>
          <dgm:chMax val="1"/>
          <dgm:bulletEnabled val="1"/>
        </dgm:presLayoutVars>
      </dgm:prSet>
      <dgm:spPr/>
      <dgm:t>
        <a:bodyPr/>
        <a:lstStyle/>
        <a:p>
          <a:endParaRPr lang="en-US"/>
        </a:p>
      </dgm:t>
    </dgm:pt>
    <dgm:pt modelId="{F6057288-1D80-40BF-9B33-57E82B3CA0F3}" type="pres">
      <dgm:prSet presAssocID="{4F73FC42-B28A-46EA-BE92-BFD47A9DD142}" presName="descendantText" presStyleLbl="alignAccFollowNode1" presStyleIdx="0" presStyleCnt="5" custLinFactNeighborX="694" custLinFactNeighborY="7544">
        <dgm:presLayoutVars>
          <dgm:bulletEnabled val="1"/>
        </dgm:presLayoutVars>
      </dgm:prSet>
      <dgm:spPr/>
      <dgm:t>
        <a:bodyPr/>
        <a:lstStyle/>
        <a:p>
          <a:endParaRPr lang="en-US"/>
        </a:p>
      </dgm:t>
    </dgm:pt>
    <dgm:pt modelId="{484BBBDA-1A24-429F-A829-14D4E4796B82}" type="pres">
      <dgm:prSet presAssocID="{1671940A-6257-484B-B7E4-C51306AE0E47}" presName="sp" presStyleCnt="0"/>
      <dgm:spPr/>
    </dgm:pt>
    <dgm:pt modelId="{A670C8DB-5404-4ED6-9DCD-901B04BA76CF}" type="pres">
      <dgm:prSet presAssocID="{9AC084FD-3600-4A60-B161-1B7DD866F023}" presName="linNode" presStyleCnt="0"/>
      <dgm:spPr/>
    </dgm:pt>
    <dgm:pt modelId="{8A0541A8-48BC-4382-88C3-23953B334EAF}" type="pres">
      <dgm:prSet presAssocID="{9AC084FD-3600-4A60-B161-1B7DD866F023}" presName="parentText" presStyleLbl="node1" presStyleIdx="1" presStyleCnt="5">
        <dgm:presLayoutVars>
          <dgm:chMax val="1"/>
          <dgm:bulletEnabled val="1"/>
        </dgm:presLayoutVars>
      </dgm:prSet>
      <dgm:spPr/>
      <dgm:t>
        <a:bodyPr/>
        <a:lstStyle/>
        <a:p>
          <a:endParaRPr lang="en-US"/>
        </a:p>
      </dgm:t>
    </dgm:pt>
    <dgm:pt modelId="{B94FA51C-CBB5-481D-B905-5E0FB51F2E78}" type="pres">
      <dgm:prSet presAssocID="{9AC084FD-3600-4A60-B161-1B7DD866F023}" presName="descendantText" presStyleLbl="alignAccFollowNode1" presStyleIdx="1" presStyleCnt="5">
        <dgm:presLayoutVars>
          <dgm:bulletEnabled val="1"/>
        </dgm:presLayoutVars>
      </dgm:prSet>
      <dgm:spPr/>
      <dgm:t>
        <a:bodyPr/>
        <a:lstStyle/>
        <a:p>
          <a:endParaRPr lang="en-US"/>
        </a:p>
      </dgm:t>
    </dgm:pt>
    <dgm:pt modelId="{5609F28C-DBFC-4D16-8826-13604528D155}" type="pres">
      <dgm:prSet presAssocID="{13A57250-B42C-4ED6-84E4-F1298C2433E0}" presName="sp" presStyleCnt="0"/>
      <dgm:spPr/>
    </dgm:pt>
    <dgm:pt modelId="{6F7DFB41-05B9-4A03-9E9F-5AFC9F0225B7}" type="pres">
      <dgm:prSet presAssocID="{3E4CAE00-214D-4FF7-A298-3FA5A7A5AA52}" presName="linNode" presStyleCnt="0"/>
      <dgm:spPr/>
    </dgm:pt>
    <dgm:pt modelId="{B48994F0-C415-46CA-835F-F157F0969630}" type="pres">
      <dgm:prSet presAssocID="{3E4CAE00-214D-4FF7-A298-3FA5A7A5AA52}" presName="parentText" presStyleLbl="node1" presStyleIdx="2" presStyleCnt="5">
        <dgm:presLayoutVars>
          <dgm:chMax val="1"/>
          <dgm:bulletEnabled val="1"/>
        </dgm:presLayoutVars>
      </dgm:prSet>
      <dgm:spPr/>
      <dgm:t>
        <a:bodyPr/>
        <a:lstStyle/>
        <a:p>
          <a:endParaRPr lang="en-US"/>
        </a:p>
      </dgm:t>
    </dgm:pt>
    <dgm:pt modelId="{08F699C2-9037-41C8-8E09-EDD1F606D4B7}" type="pres">
      <dgm:prSet presAssocID="{3E4CAE00-214D-4FF7-A298-3FA5A7A5AA52}" presName="descendantText" presStyleLbl="alignAccFollowNode1" presStyleIdx="2" presStyleCnt="5">
        <dgm:presLayoutVars>
          <dgm:bulletEnabled val="1"/>
        </dgm:presLayoutVars>
      </dgm:prSet>
      <dgm:spPr/>
      <dgm:t>
        <a:bodyPr/>
        <a:lstStyle/>
        <a:p>
          <a:endParaRPr lang="en-US"/>
        </a:p>
      </dgm:t>
    </dgm:pt>
    <dgm:pt modelId="{CF3DB67C-7EFB-4463-AD04-B34CCAC9EED6}" type="pres">
      <dgm:prSet presAssocID="{D94FE9B1-CAB8-4157-80E1-5B2862A5461A}" presName="sp" presStyleCnt="0"/>
      <dgm:spPr/>
    </dgm:pt>
    <dgm:pt modelId="{913478F7-1528-4C1F-9F40-EEEB11644DA5}" type="pres">
      <dgm:prSet presAssocID="{A0E81710-38CE-40BB-89E5-CE01684A049C}" presName="linNode" presStyleCnt="0"/>
      <dgm:spPr/>
    </dgm:pt>
    <dgm:pt modelId="{69D23988-0673-4D6B-B368-B9686B348FB3}" type="pres">
      <dgm:prSet presAssocID="{A0E81710-38CE-40BB-89E5-CE01684A049C}" presName="parentText" presStyleLbl="node1" presStyleIdx="3" presStyleCnt="5">
        <dgm:presLayoutVars>
          <dgm:chMax val="1"/>
          <dgm:bulletEnabled val="1"/>
        </dgm:presLayoutVars>
      </dgm:prSet>
      <dgm:spPr/>
      <dgm:t>
        <a:bodyPr/>
        <a:lstStyle/>
        <a:p>
          <a:endParaRPr lang="en-US"/>
        </a:p>
      </dgm:t>
    </dgm:pt>
    <dgm:pt modelId="{E140BC9A-AC69-48F4-8570-B2CBAEE36B31}" type="pres">
      <dgm:prSet presAssocID="{A0E81710-38CE-40BB-89E5-CE01684A049C}" presName="descendantText" presStyleLbl="alignAccFollowNode1" presStyleIdx="3" presStyleCnt="5">
        <dgm:presLayoutVars>
          <dgm:bulletEnabled val="1"/>
        </dgm:presLayoutVars>
      </dgm:prSet>
      <dgm:spPr/>
      <dgm:t>
        <a:bodyPr/>
        <a:lstStyle/>
        <a:p>
          <a:endParaRPr lang="en-US"/>
        </a:p>
      </dgm:t>
    </dgm:pt>
    <dgm:pt modelId="{FC3E187D-932B-4A25-A566-51554ADAC779}" type="pres">
      <dgm:prSet presAssocID="{F22979C5-6D78-4611-8FCF-21BBE84F72DB}" presName="sp" presStyleCnt="0"/>
      <dgm:spPr/>
    </dgm:pt>
    <dgm:pt modelId="{398789E5-5B3A-46C3-BB59-A51F4FD97C75}" type="pres">
      <dgm:prSet presAssocID="{0C7FC91E-530E-4D81-AE39-A8E7E94535DC}" presName="linNode" presStyleCnt="0"/>
      <dgm:spPr/>
    </dgm:pt>
    <dgm:pt modelId="{F497975F-1BB6-49BD-B110-053259DDDA50}" type="pres">
      <dgm:prSet presAssocID="{0C7FC91E-530E-4D81-AE39-A8E7E94535DC}" presName="parentText" presStyleLbl="node1" presStyleIdx="4" presStyleCnt="5">
        <dgm:presLayoutVars>
          <dgm:chMax val="1"/>
          <dgm:bulletEnabled val="1"/>
        </dgm:presLayoutVars>
      </dgm:prSet>
      <dgm:spPr/>
      <dgm:t>
        <a:bodyPr/>
        <a:lstStyle/>
        <a:p>
          <a:endParaRPr lang="en-US"/>
        </a:p>
      </dgm:t>
    </dgm:pt>
    <dgm:pt modelId="{1C258312-9D29-4BBD-9830-1B2F03B2CCFC}" type="pres">
      <dgm:prSet presAssocID="{0C7FC91E-530E-4D81-AE39-A8E7E94535DC}" presName="descendantText" presStyleLbl="alignAccFollowNode1" presStyleIdx="4" presStyleCnt="5">
        <dgm:presLayoutVars>
          <dgm:bulletEnabled val="1"/>
        </dgm:presLayoutVars>
      </dgm:prSet>
      <dgm:spPr/>
      <dgm:t>
        <a:bodyPr/>
        <a:lstStyle/>
        <a:p>
          <a:endParaRPr lang="en-US"/>
        </a:p>
      </dgm:t>
    </dgm:pt>
  </dgm:ptLst>
  <dgm:cxnLst>
    <dgm:cxn modelId="{F1B2EE09-AB55-4AFB-974B-1F3C449EE12E}" srcId="{F1407A38-007B-4EF7-B392-2E270EC806AA}" destId="{4F73FC42-B28A-46EA-BE92-BFD47A9DD142}" srcOrd="0" destOrd="0" parTransId="{030E5E19-1E5B-4350-BD10-66B7D131C917}" sibTransId="{1671940A-6257-484B-B7E4-C51306AE0E47}"/>
    <dgm:cxn modelId="{464D0EB0-4BEE-453D-9AD5-24D6082E3C4D}" type="presOf" srcId="{959ED638-DF5E-4A57-8C91-5A1F390377BD}" destId="{08F699C2-9037-41C8-8E09-EDD1F606D4B7}" srcOrd="0" destOrd="0" presId="urn:microsoft.com/office/officeart/2005/8/layout/vList5"/>
    <dgm:cxn modelId="{8CED7314-211A-486E-9B61-1904A6CF28A2}" srcId="{0C7FC91E-530E-4D81-AE39-A8E7E94535DC}" destId="{1B76853B-732F-4AF1-A5B6-22DD94288C64}" srcOrd="0" destOrd="0" parTransId="{EC4B968F-A494-46E8-8E39-A3CED8E5126A}" sibTransId="{2029778F-453C-4616-BCD4-91134A60318B}"/>
    <dgm:cxn modelId="{F809A1B9-53BC-4A84-985D-E433191684A1}" srcId="{4F73FC42-B28A-46EA-BE92-BFD47A9DD142}" destId="{4B6F7F73-B4FC-41B0-95AC-E38D2AE7D197}" srcOrd="0" destOrd="0" parTransId="{D5B61BD4-1BC9-400C-88D4-D8604CC18237}" sibTransId="{AC113296-BF4A-4646-923E-AE2E048D0ED1}"/>
    <dgm:cxn modelId="{40B35384-61CD-4F1D-B016-2644EA0114BD}" type="presOf" srcId="{9AC084FD-3600-4A60-B161-1B7DD866F023}" destId="{8A0541A8-48BC-4382-88C3-23953B334EAF}" srcOrd="0" destOrd="0" presId="urn:microsoft.com/office/officeart/2005/8/layout/vList5"/>
    <dgm:cxn modelId="{73E00A83-5952-4960-8086-368499230375}" srcId="{F1407A38-007B-4EF7-B392-2E270EC806AA}" destId="{9AC084FD-3600-4A60-B161-1B7DD866F023}" srcOrd="1" destOrd="0" parTransId="{8E33E27D-8150-4BC6-984B-734CF296334C}" sibTransId="{13A57250-B42C-4ED6-84E4-F1298C2433E0}"/>
    <dgm:cxn modelId="{37BDC86D-DD8E-4A29-87F3-340B50608AFC}" type="presOf" srcId="{0C7FC91E-530E-4D81-AE39-A8E7E94535DC}" destId="{F497975F-1BB6-49BD-B110-053259DDDA50}" srcOrd="0" destOrd="0" presId="urn:microsoft.com/office/officeart/2005/8/layout/vList5"/>
    <dgm:cxn modelId="{7EF536FE-8280-4C17-A3DE-4DE3F362B60E}" srcId="{A0E81710-38CE-40BB-89E5-CE01684A049C}" destId="{EA972756-6CE8-43F5-8DAD-5D0B6E0A8D80}" srcOrd="0" destOrd="0" parTransId="{AC8A2D7E-B911-49BF-845C-FC90D5CBBFDC}" sibTransId="{2E8C5CFA-283F-412F-A228-830282C0C04D}"/>
    <dgm:cxn modelId="{FABF964B-6C5C-4E92-B73D-35F9840A8743}" srcId="{9AC084FD-3600-4A60-B161-1B7DD866F023}" destId="{A3A3B8BA-6CBA-4F89-B6CB-A743DF78C46D}" srcOrd="0" destOrd="0" parTransId="{952AD76A-2113-4214-A2B0-AD7D47FBA166}" sibTransId="{97C9C82E-A5AF-4AEE-8BAA-2EAA6585A788}"/>
    <dgm:cxn modelId="{DAA92FCC-A941-4A36-B308-14AC53EE599E}" type="presOf" srcId="{F1407A38-007B-4EF7-B392-2E270EC806AA}" destId="{7BC14E94-B599-4727-9336-417B9B71EC28}" srcOrd="0" destOrd="0" presId="urn:microsoft.com/office/officeart/2005/8/layout/vList5"/>
    <dgm:cxn modelId="{DC6537DB-4DE4-452D-8B0B-77CAF3B5750F}" type="presOf" srcId="{A0E81710-38CE-40BB-89E5-CE01684A049C}" destId="{69D23988-0673-4D6B-B368-B9686B348FB3}" srcOrd="0" destOrd="0" presId="urn:microsoft.com/office/officeart/2005/8/layout/vList5"/>
    <dgm:cxn modelId="{AC1C04A8-ED4D-4D82-8448-DDD36F8C4E60}" srcId="{F1407A38-007B-4EF7-B392-2E270EC806AA}" destId="{0C7FC91E-530E-4D81-AE39-A8E7E94535DC}" srcOrd="4" destOrd="0" parTransId="{6D56F38F-CCCC-4E4A-ACBD-4F371E6E54EC}" sibTransId="{655B25C4-A9D5-4B4D-946F-F4092D33AE7B}"/>
    <dgm:cxn modelId="{2AAAFD6E-0159-47B0-857C-0F34D417793A}" type="presOf" srcId="{A3A3B8BA-6CBA-4F89-B6CB-A743DF78C46D}" destId="{B94FA51C-CBB5-481D-B905-5E0FB51F2E78}" srcOrd="0" destOrd="0" presId="urn:microsoft.com/office/officeart/2005/8/layout/vList5"/>
    <dgm:cxn modelId="{0F187FA5-D145-4B25-8477-2B5E92A78D44}" srcId="{F1407A38-007B-4EF7-B392-2E270EC806AA}" destId="{3E4CAE00-214D-4FF7-A298-3FA5A7A5AA52}" srcOrd="2" destOrd="0" parTransId="{770DE178-77E9-4DBA-A2D9-5C8667DD6D2C}" sibTransId="{D94FE9B1-CAB8-4157-80E1-5B2862A5461A}"/>
    <dgm:cxn modelId="{EA6F429F-6AAF-4814-8909-2BA0D4DADA05}" type="presOf" srcId="{1B76853B-732F-4AF1-A5B6-22DD94288C64}" destId="{1C258312-9D29-4BBD-9830-1B2F03B2CCFC}" srcOrd="0" destOrd="0" presId="urn:microsoft.com/office/officeart/2005/8/layout/vList5"/>
    <dgm:cxn modelId="{E12AA9EA-24DB-49B0-BED7-9440FB7CD51A}" type="presOf" srcId="{4B6F7F73-B4FC-41B0-95AC-E38D2AE7D197}" destId="{F6057288-1D80-40BF-9B33-57E82B3CA0F3}" srcOrd="0" destOrd="0" presId="urn:microsoft.com/office/officeart/2005/8/layout/vList5"/>
    <dgm:cxn modelId="{82BA1183-844E-45E0-A130-AA3C27BA2405}" srcId="{F1407A38-007B-4EF7-B392-2E270EC806AA}" destId="{A0E81710-38CE-40BB-89E5-CE01684A049C}" srcOrd="3" destOrd="0" parTransId="{3CEF6AC0-70F5-452C-A180-A960E2FDACAA}" sibTransId="{F22979C5-6D78-4611-8FCF-21BBE84F72DB}"/>
    <dgm:cxn modelId="{2FA00B16-FA23-4DA4-8487-10B4A12F238F}" type="presOf" srcId="{EA972756-6CE8-43F5-8DAD-5D0B6E0A8D80}" destId="{E140BC9A-AC69-48F4-8570-B2CBAEE36B31}" srcOrd="0" destOrd="0" presId="urn:microsoft.com/office/officeart/2005/8/layout/vList5"/>
    <dgm:cxn modelId="{3B219B12-634D-4069-9999-E4051F4B98F2}" srcId="{3E4CAE00-214D-4FF7-A298-3FA5A7A5AA52}" destId="{959ED638-DF5E-4A57-8C91-5A1F390377BD}" srcOrd="0" destOrd="0" parTransId="{9BAFBD3D-F936-4B74-B900-6D0623EA5EEA}" sibTransId="{675C7A35-1708-495C-8838-B9A5B46B150E}"/>
    <dgm:cxn modelId="{3614E728-9EB2-438A-861F-031F96BFF716}" type="presOf" srcId="{4F73FC42-B28A-46EA-BE92-BFD47A9DD142}" destId="{903C3514-51C4-40A5-90F9-B41721003E77}" srcOrd="0" destOrd="0" presId="urn:microsoft.com/office/officeart/2005/8/layout/vList5"/>
    <dgm:cxn modelId="{FFA042FA-BC14-4DB9-8A2F-E898D0CB5688}" type="presOf" srcId="{3E4CAE00-214D-4FF7-A298-3FA5A7A5AA52}" destId="{B48994F0-C415-46CA-835F-F157F0969630}" srcOrd="0" destOrd="0" presId="urn:microsoft.com/office/officeart/2005/8/layout/vList5"/>
    <dgm:cxn modelId="{1A83DEED-F679-4A04-B740-58A5A4C15833}" type="presParOf" srcId="{7BC14E94-B599-4727-9336-417B9B71EC28}" destId="{DC209AF1-2E4C-428A-B27D-7D44918C0EDA}" srcOrd="0" destOrd="0" presId="urn:microsoft.com/office/officeart/2005/8/layout/vList5"/>
    <dgm:cxn modelId="{079779A9-A9B8-4744-B654-77F8231DB8A0}" type="presParOf" srcId="{DC209AF1-2E4C-428A-B27D-7D44918C0EDA}" destId="{903C3514-51C4-40A5-90F9-B41721003E77}" srcOrd="0" destOrd="0" presId="urn:microsoft.com/office/officeart/2005/8/layout/vList5"/>
    <dgm:cxn modelId="{411EF333-FF79-4472-A25C-5851AC986DA5}" type="presParOf" srcId="{DC209AF1-2E4C-428A-B27D-7D44918C0EDA}" destId="{F6057288-1D80-40BF-9B33-57E82B3CA0F3}" srcOrd="1" destOrd="0" presId="urn:microsoft.com/office/officeart/2005/8/layout/vList5"/>
    <dgm:cxn modelId="{CF042368-D5FE-4BFC-90CD-3042B481E45D}" type="presParOf" srcId="{7BC14E94-B599-4727-9336-417B9B71EC28}" destId="{484BBBDA-1A24-429F-A829-14D4E4796B82}" srcOrd="1" destOrd="0" presId="urn:microsoft.com/office/officeart/2005/8/layout/vList5"/>
    <dgm:cxn modelId="{2381C056-5727-42E6-8A06-78FC40532E53}" type="presParOf" srcId="{7BC14E94-B599-4727-9336-417B9B71EC28}" destId="{A670C8DB-5404-4ED6-9DCD-901B04BA76CF}" srcOrd="2" destOrd="0" presId="urn:microsoft.com/office/officeart/2005/8/layout/vList5"/>
    <dgm:cxn modelId="{E1956444-B606-4C4C-9D89-61B36EA10F90}" type="presParOf" srcId="{A670C8DB-5404-4ED6-9DCD-901B04BA76CF}" destId="{8A0541A8-48BC-4382-88C3-23953B334EAF}" srcOrd="0" destOrd="0" presId="urn:microsoft.com/office/officeart/2005/8/layout/vList5"/>
    <dgm:cxn modelId="{30D70DA9-1EF5-4277-8965-6DD69299C541}" type="presParOf" srcId="{A670C8DB-5404-4ED6-9DCD-901B04BA76CF}" destId="{B94FA51C-CBB5-481D-B905-5E0FB51F2E78}" srcOrd="1" destOrd="0" presId="urn:microsoft.com/office/officeart/2005/8/layout/vList5"/>
    <dgm:cxn modelId="{64DBA9CF-702C-4ED8-9238-A0769E328A0D}" type="presParOf" srcId="{7BC14E94-B599-4727-9336-417B9B71EC28}" destId="{5609F28C-DBFC-4D16-8826-13604528D155}" srcOrd="3" destOrd="0" presId="urn:microsoft.com/office/officeart/2005/8/layout/vList5"/>
    <dgm:cxn modelId="{C2AD8945-3214-4C4A-80BC-AA0464FEA2BA}" type="presParOf" srcId="{7BC14E94-B599-4727-9336-417B9B71EC28}" destId="{6F7DFB41-05B9-4A03-9E9F-5AFC9F0225B7}" srcOrd="4" destOrd="0" presId="urn:microsoft.com/office/officeart/2005/8/layout/vList5"/>
    <dgm:cxn modelId="{2A2B63DC-5989-48CD-A919-6B763DB297A5}" type="presParOf" srcId="{6F7DFB41-05B9-4A03-9E9F-5AFC9F0225B7}" destId="{B48994F0-C415-46CA-835F-F157F0969630}" srcOrd="0" destOrd="0" presId="urn:microsoft.com/office/officeart/2005/8/layout/vList5"/>
    <dgm:cxn modelId="{79CEEAC0-844C-44F6-BE5C-35A8EBBF0E54}" type="presParOf" srcId="{6F7DFB41-05B9-4A03-9E9F-5AFC9F0225B7}" destId="{08F699C2-9037-41C8-8E09-EDD1F606D4B7}" srcOrd="1" destOrd="0" presId="urn:microsoft.com/office/officeart/2005/8/layout/vList5"/>
    <dgm:cxn modelId="{853A7451-C189-4F90-8BB0-D96475452D78}" type="presParOf" srcId="{7BC14E94-B599-4727-9336-417B9B71EC28}" destId="{CF3DB67C-7EFB-4463-AD04-B34CCAC9EED6}" srcOrd="5" destOrd="0" presId="urn:microsoft.com/office/officeart/2005/8/layout/vList5"/>
    <dgm:cxn modelId="{875410AD-1915-4BD5-A308-C00D057D9A1C}" type="presParOf" srcId="{7BC14E94-B599-4727-9336-417B9B71EC28}" destId="{913478F7-1528-4C1F-9F40-EEEB11644DA5}" srcOrd="6" destOrd="0" presId="urn:microsoft.com/office/officeart/2005/8/layout/vList5"/>
    <dgm:cxn modelId="{4ED5D54F-B983-4567-8D97-9A130FF5F991}" type="presParOf" srcId="{913478F7-1528-4C1F-9F40-EEEB11644DA5}" destId="{69D23988-0673-4D6B-B368-B9686B348FB3}" srcOrd="0" destOrd="0" presId="urn:microsoft.com/office/officeart/2005/8/layout/vList5"/>
    <dgm:cxn modelId="{A81B3BFA-2826-44AC-88F5-6A6C161C07C6}" type="presParOf" srcId="{913478F7-1528-4C1F-9F40-EEEB11644DA5}" destId="{E140BC9A-AC69-48F4-8570-B2CBAEE36B31}" srcOrd="1" destOrd="0" presId="urn:microsoft.com/office/officeart/2005/8/layout/vList5"/>
    <dgm:cxn modelId="{3457531E-3A96-4C83-AFE8-922CEB699BC5}" type="presParOf" srcId="{7BC14E94-B599-4727-9336-417B9B71EC28}" destId="{FC3E187D-932B-4A25-A566-51554ADAC779}" srcOrd="7" destOrd="0" presId="urn:microsoft.com/office/officeart/2005/8/layout/vList5"/>
    <dgm:cxn modelId="{07260C30-0AA7-4179-AC87-3FEF8F438C74}" type="presParOf" srcId="{7BC14E94-B599-4727-9336-417B9B71EC28}" destId="{398789E5-5B3A-46C3-BB59-A51F4FD97C75}" srcOrd="8" destOrd="0" presId="urn:microsoft.com/office/officeart/2005/8/layout/vList5"/>
    <dgm:cxn modelId="{5349C513-5D8F-4FB9-AE43-08BCF0D1DEB0}" type="presParOf" srcId="{398789E5-5B3A-46C3-BB59-A51F4FD97C75}" destId="{F497975F-1BB6-49BD-B110-053259DDDA50}" srcOrd="0" destOrd="0" presId="urn:microsoft.com/office/officeart/2005/8/layout/vList5"/>
    <dgm:cxn modelId="{D196C179-FB2B-459B-8C62-A83FA6309705}" type="presParOf" srcId="{398789E5-5B3A-46C3-BB59-A51F4FD97C75}" destId="{1C258312-9D29-4BBD-9830-1B2F03B2CCFC}" srcOrd="1" destOrd="0" presId="urn:microsoft.com/office/officeart/2005/8/layout/vList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057288-1D80-40BF-9B33-57E82B3CA0F3}">
      <dsp:nvSpPr>
        <dsp:cNvPr id="0" name=""/>
        <dsp:cNvSpPr/>
      </dsp:nvSpPr>
      <dsp:spPr>
        <a:xfrm rot="5400000">
          <a:off x="3832939" y="-1511382"/>
          <a:ext cx="624681" cy="390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Make and own copies</a:t>
          </a:r>
          <a:endParaRPr lang="en-US" sz="2100" kern="1200" dirty="0"/>
        </a:p>
      </dsp:txBody>
      <dsp:txXfrm rot="-5400000">
        <a:off x="2194560" y="157491"/>
        <a:ext cx="3870946" cy="563693"/>
      </dsp:txXfrm>
    </dsp:sp>
    <dsp:sp modelId="{903C3514-51C4-40A5-90F9-B41721003E77}">
      <dsp:nvSpPr>
        <dsp:cNvPr id="0" name=""/>
        <dsp:cNvSpPr/>
      </dsp:nvSpPr>
      <dsp:spPr>
        <a:xfrm>
          <a:off x="0" y="1785"/>
          <a:ext cx="2194560" cy="780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Retain</a:t>
          </a:r>
          <a:endParaRPr lang="en-US" sz="2600" kern="1200" dirty="0"/>
        </a:p>
      </dsp:txBody>
      <dsp:txXfrm>
        <a:off x="38118" y="39903"/>
        <a:ext cx="2118324" cy="704615"/>
      </dsp:txXfrm>
    </dsp:sp>
    <dsp:sp modelId="{B94FA51C-CBB5-481D-B905-5E0FB51F2E78}">
      <dsp:nvSpPr>
        <dsp:cNvPr id="0" name=""/>
        <dsp:cNvSpPr/>
      </dsp:nvSpPr>
      <dsp:spPr>
        <a:xfrm rot="5400000">
          <a:off x="3832939" y="-738614"/>
          <a:ext cx="624681" cy="390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Use in a wide range of ways</a:t>
          </a:r>
          <a:endParaRPr lang="en-US" sz="2100" kern="1200" dirty="0"/>
        </a:p>
      </dsp:txBody>
      <dsp:txXfrm rot="-5400000">
        <a:off x="2194560" y="930259"/>
        <a:ext cx="3870946" cy="563693"/>
      </dsp:txXfrm>
    </dsp:sp>
    <dsp:sp modelId="{8A0541A8-48BC-4382-88C3-23953B334EAF}">
      <dsp:nvSpPr>
        <dsp:cNvPr id="0" name=""/>
        <dsp:cNvSpPr/>
      </dsp:nvSpPr>
      <dsp:spPr>
        <a:xfrm>
          <a:off x="0" y="821680"/>
          <a:ext cx="2194560" cy="780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Reuse</a:t>
          </a:r>
          <a:endParaRPr lang="en-US" sz="2600" kern="1200" dirty="0"/>
        </a:p>
      </dsp:txBody>
      <dsp:txXfrm>
        <a:off x="38118" y="859798"/>
        <a:ext cx="2118324" cy="704615"/>
      </dsp:txXfrm>
    </dsp:sp>
    <dsp:sp modelId="{08F699C2-9037-41C8-8E09-EDD1F606D4B7}">
      <dsp:nvSpPr>
        <dsp:cNvPr id="0" name=""/>
        <dsp:cNvSpPr/>
      </dsp:nvSpPr>
      <dsp:spPr>
        <a:xfrm rot="5400000">
          <a:off x="3832939" y="81279"/>
          <a:ext cx="624681" cy="390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Adapt, modify and improve</a:t>
          </a:r>
          <a:endParaRPr lang="en-US" sz="2100" kern="1200" dirty="0"/>
        </a:p>
      </dsp:txBody>
      <dsp:txXfrm rot="-5400000">
        <a:off x="2194560" y="1750152"/>
        <a:ext cx="3870946" cy="563693"/>
      </dsp:txXfrm>
    </dsp:sp>
    <dsp:sp modelId="{B48994F0-C415-46CA-835F-F157F0969630}">
      <dsp:nvSpPr>
        <dsp:cNvPr id="0" name=""/>
        <dsp:cNvSpPr/>
      </dsp:nvSpPr>
      <dsp:spPr>
        <a:xfrm>
          <a:off x="0" y="1641574"/>
          <a:ext cx="2194560" cy="780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Revise</a:t>
          </a:r>
          <a:endParaRPr lang="en-US" sz="2600" kern="1200" dirty="0"/>
        </a:p>
      </dsp:txBody>
      <dsp:txXfrm>
        <a:off x="38118" y="1679692"/>
        <a:ext cx="2118324" cy="704615"/>
      </dsp:txXfrm>
    </dsp:sp>
    <dsp:sp modelId="{E140BC9A-AC69-48F4-8570-B2CBAEE36B31}">
      <dsp:nvSpPr>
        <dsp:cNvPr id="0" name=""/>
        <dsp:cNvSpPr/>
      </dsp:nvSpPr>
      <dsp:spPr>
        <a:xfrm rot="5400000">
          <a:off x="3832939" y="901174"/>
          <a:ext cx="624681" cy="390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Combine two or more</a:t>
          </a:r>
          <a:endParaRPr lang="en-US" sz="2100" kern="1200" dirty="0"/>
        </a:p>
      </dsp:txBody>
      <dsp:txXfrm rot="-5400000">
        <a:off x="2194560" y="2570047"/>
        <a:ext cx="3870946" cy="563693"/>
      </dsp:txXfrm>
    </dsp:sp>
    <dsp:sp modelId="{69D23988-0673-4D6B-B368-B9686B348FB3}">
      <dsp:nvSpPr>
        <dsp:cNvPr id="0" name=""/>
        <dsp:cNvSpPr/>
      </dsp:nvSpPr>
      <dsp:spPr>
        <a:xfrm>
          <a:off x="0" y="2461468"/>
          <a:ext cx="2194560" cy="780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Remix</a:t>
          </a:r>
          <a:endParaRPr lang="en-US" sz="2600" kern="1200" dirty="0"/>
        </a:p>
      </dsp:txBody>
      <dsp:txXfrm>
        <a:off x="38118" y="2499586"/>
        <a:ext cx="2118324" cy="704615"/>
      </dsp:txXfrm>
    </dsp:sp>
    <dsp:sp modelId="{1C258312-9D29-4BBD-9830-1B2F03B2CCFC}">
      <dsp:nvSpPr>
        <dsp:cNvPr id="0" name=""/>
        <dsp:cNvSpPr/>
      </dsp:nvSpPr>
      <dsp:spPr>
        <a:xfrm rot="5400000">
          <a:off x="3832939" y="1721068"/>
          <a:ext cx="624681" cy="3901440"/>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0010" tIns="40005" rIns="80010" bIns="40005" numCol="1" spcCol="1270" anchor="ctr" anchorCtr="0">
          <a:noAutofit/>
        </a:bodyPr>
        <a:lstStyle/>
        <a:p>
          <a:pPr marL="228600" lvl="1" indent="-228600" algn="l" defTabSz="933450">
            <a:lnSpc>
              <a:spcPct val="90000"/>
            </a:lnSpc>
            <a:spcBef>
              <a:spcPct val="0"/>
            </a:spcBef>
            <a:spcAft>
              <a:spcPct val="15000"/>
            </a:spcAft>
            <a:buChar char="••"/>
          </a:pPr>
          <a:r>
            <a:rPr lang="en-US" sz="2100" kern="1200" dirty="0" smtClean="0"/>
            <a:t>Share with others</a:t>
          </a:r>
          <a:endParaRPr lang="en-US" sz="2100" kern="1200" dirty="0"/>
        </a:p>
      </dsp:txBody>
      <dsp:txXfrm rot="-5400000">
        <a:off x="2194560" y="3389941"/>
        <a:ext cx="3870946" cy="563693"/>
      </dsp:txXfrm>
    </dsp:sp>
    <dsp:sp modelId="{F497975F-1BB6-49BD-B110-053259DDDA50}">
      <dsp:nvSpPr>
        <dsp:cNvPr id="0" name=""/>
        <dsp:cNvSpPr/>
      </dsp:nvSpPr>
      <dsp:spPr>
        <a:xfrm>
          <a:off x="0" y="3281362"/>
          <a:ext cx="2194560" cy="780851"/>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49530" rIns="99060" bIns="49530" numCol="1" spcCol="1270" anchor="ctr" anchorCtr="0">
          <a:noAutofit/>
        </a:bodyPr>
        <a:lstStyle/>
        <a:p>
          <a:pPr lvl="0" algn="ctr" defTabSz="1155700">
            <a:lnSpc>
              <a:spcPct val="90000"/>
            </a:lnSpc>
            <a:spcBef>
              <a:spcPct val="0"/>
            </a:spcBef>
            <a:spcAft>
              <a:spcPct val="35000"/>
            </a:spcAft>
          </a:pPr>
          <a:r>
            <a:rPr lang="en-US" sz="2600" kern="1200" dirty="0" smtClean="0"/>
            <a:t>Redistribute</a:t>
          </a:r>
          <a:endParaRPr lang="en-US" sz="2600" kern="1200" dirty="0"/>
        </a:p>
      </dsp:txBody>
      <dsp:txXfrm>
        <a:off x="38118" y="3319480"/>
        <a:ext cx="2118324" cy="704615"/>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sz="quarter" idx="1"/>
          </p:nvPr>
        </p:nvSpPr>
        <p:spPr>
          <a:xfrm>
            <a:off x="4008705" y="0"/>
            <a:ext cx="3066733" cy="468154"/>
          </a:xfrm>
          <a:prstGeom prst="rect">
            <a:avLst/>
          </a:prstGeom>
        </p:spPr>
        <p:txBody>
          <a:bodyPr vert="horz" lIns="93936" tIns="46968" rIns="93936" bIns="46968" rtlCol="0"/>
          <a:lstStyle>
            <a:lvl1pPr algn="r">
              <a:defRPr sz="1200"/>
            </a:lvl1pPr>
          </a:lstStyle>
          <a:p>
            <a:fld id="{01B411EB-89A7-4FCD-B73F-2FA44E9EB1D5}" type="datetimeFigureOut">
              <a:rPr lang="en-US" smtClean="0"/>
              <a:t>1/8/2017</a:t>
            </a:fld>
            <a:endParaRPr lang="en-US"/>
          </a:p>
        </p:txBody>
      </p:sp>
      <p:sp>
        <p:nvSpPr>
          <p:cNvPr id="4" name="Footer Placeholder 3"/>
          <p:cNvSpPr>
            <a:spLocks noGrp="1"/>
          </p:cNvSpPr>
          <p:nvPr>
            <p:ph type="ftr" sz="quarter" idx="2"/>
          </p:nvPr>
        </p:nvSpPr>
        <p:spPr>
          <a:xfrm>
            <a:off x="0" y="8893296"/>
            <a:ext cx="3066733" cy="468154"/>
          </a:xfrm>
          <a:prstGeom prst="rect">
            <a:avLst/>
          </a:prstGeom>
        </p:spPr>
        <p:txBody>
          <a:bodyPr vert="horz" lIns="93936" tIns="46968" rIns="93936" bIns="46968" rtlCol="0" anchor="b"/>
          <a:lstStyle>
            <a:lvl1pPr algn="l">
              <a:defRPr sz="1200"/>
            </a:lvl1pPr>
          </a:lstStyle>
          <a:p>
            <a:endParaRPr lang="en-US"/>
          </a:p>
        </p:txBody>
      </p:sp>
      <p:sp>
        <p:nvSpPr>
          <p:cNvPr id="5" name="Slide Number Placeholder 4"/>
          <p:cNvSpPr>
            <a:spLocks noGrp="1"/>
          </p:cNvSpPr>
          <p:nvPr>
            <p:ph type="sldNum" sz="quarter" idx="3"/>
          </p:nvPr>
        </p:nvSpPr>
        <p:spPr>
          <a:xfrm>
            <a:off x="4008705" y="8893296"/>
            <a:ext cx="3066733" cy="468154"/>
          </a:xfrm>
          <a:prstGeom prst="rect">
            <a:avLst/>
          </a:prstGeom>
        </p:spPr>
        <p:txBody>
          <a:bodyPr vert="horz" lIns="93936" tIns="46968" rIns="93936" bIns="46968" rtlCol="0" anchor="b"/>
          <a:lstStyle>
            <a:lvl1pPr algn="r">
              <a:defRPr sz="1200"/>
            </a:lvl1pPr>
          </a:lstStyle>
          <a:p>
            <a:fld id="{295A3F65-85E6-4FDF-911B-A867CAE0149D}" type="slidenum">
              <a:rPr lang="en-US" smtClean="0"/>
              <a:t>‹#›</a:t>
            </a:fld>
            <a:endParaRPr lang="en-US"/>
          </a:p>
        </p:txBody>
      </p:sp>
    </p:spTree>
    <p:extLst>
      <p:ext uri="{BB962C8B-B14F-4D97-AF65-F5344CB8AC3E}">
        <p14:creationId xmlns:p14="http://schemas.microsoft.com/office/powerpoint/2010/main" val="705041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6733" cy="468154"/>
          </a:xfrm>
          <a:prstGeom prst="rect">
            <a:avLst/>
          </a:prstGeom>
        </p:spPr>
        <p:txBody>
          <a:bodyPr vert="horz" lIns="93936" tIns="46968" rIns="93936" bIns="46968" rtlCol="0"/>
          <a:lstStyle>
            <a:lvl1pPr algn="l">
              <a:defRPr sz="1200"/>
            </a:lvl1pPr>
          </a:lstStyle>
          <a:p>
            <a:endParaRPr lang="en-US"/>
          </a:p>
        </p:txBody>
      </p:sp>
      <p:sp>
        <p:nvSpPr>
          <p:cNvPr id="3" name="Date Placeholder 2"/>
          <p:cNvSpPr>
            <a:spLocks noGrp="1"/>
          </p:cNvSpPr>
          <p:nvPr>
            <p:ph type="dt" idx="1"/>
          </p:nvPr>
        </p:nvSpPr>
        <p:spPr>
          <a:xfrm>
            <a:off x="4008705" y="0"/>
            <a:ext cx="3066733" cy="468154"/>
          </a:xfrm>
          <a:prstGeom prst="rect">
            <a:avLst/>
          </a:prstGeom>
        </p:spPr>
        <p:txBody>
          <a:bodyPr vert="horz" lIns="93936" tIns="46968" rIns="93936" bIns="46968" rtlCol="0"/>
          <a:lstStyle>
            <a:lvl1pPr algn="r">
              <a:defRPr sz="1200"/>
            </a:lvl1pPr>
          </a:lstStyle>
          <a:p>
            <a:fld id="{479D94CB-8120-4944-ADDB-D635E645AD98}" type="datetimeFigureOut">
              <a:rPr lang="en-US" smtClean="0"/>
              <a:t>1/8/2017</a:t>
            </a:fld>
            <a:endParaRPr lang="en-US"/>
          </a:p>
        </p:txBody>
      </p:sp>
      <p:sp>
        <p:nvSpPr>
          <p:cNvPr id="4" name="Slide Image Placeholder 3"/>
          <p:cNvSpPr>
            <a:spLocks noGrp="1" noRot="1" noChangeAspect="1"/>
          </p:cNvSpPr>
          <p:nvPr>
            <p:ph type="sldImg" idx="2"/>
          </p:nvPr>
        </p:nvSpPr>
        <p:spPr>
          <a:xfrm>
            <a:off x="1196975" y="701675"/>
            <a:ext cx="4683125" cy="3511550"/>
          </a:xfrm>
          <a:prstGeom prst="rect">
            <a:avLst/>
          </a:prstGeom>
          <a:noFill/>
          <a:ln w="12700">
            <a:solidFill>
              <a:prstClr val="black"/>
            </a:solidFill>
          </a:ln>
        </p:spPr>
        <p:txBody>
          <a:bodyPr vert="horz" lIns="93936" tIns="46968" rIns="93936" bIns="46968" rtlCol="0" anchor="ctr"/>
          <a:lstStyle/>
          <a:p>
            <a:endParaRPr lang="en-US"/>
          </a:p>
        </p:txBody>
      </p:sp>
      <p:sp>
        <p:nvSpPr>
          <p:cNvPr id="5" name="Notes Placeholder 4"/>
          <p:cNvSpPr>
            <a:spLocks noGrp="1"/>
          </p:cNvSpPr>
          <p:nvPr>
            <p:ph type="body" sz="quarter" idx="3"/>
          </p:nvPr>
        </p:nvSpPr>
        <p:spPr>
          <a:xfrm>
            <a:off x="707708" y="4447461"/>
            <a:ext cx="5661660" cy="4213384"/>
          </a:xfrm>
          <a:prstGeom prst="rect">
            <a:avLst/>
          </a:prstGeom>
        </p:spPr>
        <p:txBody>
          <a:bodyPr vert="horz" lIns="93936" tIns="46968" rIns="93936" bIns="46968"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93296"/>
            <a:ext cx="3066733" cy="468154"/>
          </a:xfrm>
          <a:prstGeom prst="rect">
            <a:avLst/>
          </a:prstGeom>
        </p:spPr>
        <p:txBody>
          <a:bodyPr vert="horz" lIns="93936" tIns="46968" rIns="93936" bIns="46968" rtlCol="0" anchor="b"/>
          <a:lstStyle>
            <a:lvl1pPr algn="l">
              <a:defRPr sz="1200"/>
            </a:lvl1pPr>
          </a:lstStyle>
          <a:p>
            <a:endParaRPr lang="en-US"/>
          </a:p>
        </p:txBody>
      </p:sp>
      <p:sp>
        <p:nvSpPr>
          <p:cNvPr id="7" name="Slide Number Placeholder 6"/>
          <p:cNvSpPr>
            <a:spLocks noGrp="1"/>
          </p:cNvSpPr>
          <p:nvPr>
            <p:ph type="sldNum" sz="quarter" idx="5"/>
          </p:nvPr>
        </p:nvSpPr>
        <p:spPr>
          <a:xfrm>
            <a:off x="4008705" y="8893296"/>
            <a:ext cx="3066733" cy="468154"/>
          </a:xfrm>
          <a:prstGeom prst="rect">
            <a:avLst/>
          </a:prstGeom>
        </p:spPr>
        <p:txBody>
          <a:bodyPr vert="horz" lIns="93936" tIns="46968" rIns="93936" bIns="46968" rtlCol="0" anchor="b"/>
          <a:lstStyle>
            <a:lvl1pPr algn="r">
              <a:defRPr sz="1200"/>
            </a:lvl1pPr>
          </a:lstStyle>
          <a:p>
            <a:fld id="{2893B606-932E-4B39-8A19-5B6DB6E2D5E7}" type="slidenum">
              <a:rPr lang="en-US" smtClean="0"/>
              <a:t>‹#›</a:t>
            </a:fld>
            <a:endParaRPr lang="en-US"/>
          </a:p>
        </p:txBody>
      </p:sp>
    </p:spTree>
    <p:extLst>
      <p:ext uri="{BB962C8B-B14F-4D97-AF65-F5344CB8AC3E}">
        <p14:creationId xmlns:p14="http://schemas.microsoft.com/office/powerpoint/2010/main" val="2606825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23.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27.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28.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28.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6.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1</a:t>
            </a:fld>
            <a:endParaRPr lang="en-US"/>
          </a:p>
        </p:txBody>
      </p:sp>
    </p:spTree>
    <p:extLst>
      <p:ext uri="{BB962C8B-B14F-4D97-AF65-F5344CB8AC3E}">
        <p14:creationId xmlns:p14="http://schemas.microsoft.com/office/powerpoint/2010/main" val="7172646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10</a:t>
            </a:fld>
            <a:endParaRPr lang="en-US"/>
          </a:p>
        </p:txBody>
      </p:sp>
    </p:spTree>
    <p:extLst>
      <p:ext uri="{BB962C8B-B14F-4D97-AF65-F5344CB8AC3E}">
        <p14:creationId xmlns:p14="http://schemas.microsoft.com/office/powerpoint/2010/main" val="8582867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11</a:t>
            </a:fld>
            <a:endParaRPr lang="en-US"/>
          </a:p>
        </p:txBody>
      </p:sp>
    </p:spTree>
    <p:extLst>
      <p:ext uri="{BB962C8B-B14F-4D97-AF65-F5344CB8AC3E}">
        <p14:creationId xmlns:p14="http://schemas.microsoft.com/office/powerpoint/2010/main" val="2323350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12</a:t>
            </a:fld>
            <a:endParaRPr lang="en-US"/>
          </a:p>
        </p:txBody>
      </p:sp>
    </p:spTree>
    <p:extLst>
      <p:ext uri="{BB962C8B-B14F-4D97-AF65-F5344CB8AC3E}">
        <p14:creationId xmlns:p14="http://schemas.microsoft.com/office/powerpoint/2010/main" val="1606794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13</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034277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14</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8396350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15</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10152761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16</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13437306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17</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20297437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18</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2320168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19</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529938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a:t>
            </a:fld>
            <a:endParaRPr lang="en-US"/>
          </a:p>
        </p:txBody>
      </p:sp>
    </p:spTree>
    <p:extLst>
      <p:ext uri="{BB962C8B-B14F-4D97-AF65-F5344CB8AC3E}">
        <p14:creationId xmlns:p14="http://schemas.microsoft.com/office/powerpoint/2010/main" val="128406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20</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813655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21</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273814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a:defRPr/>
            </a:pPr>
            <a:endParaRPr lang="en-US">
              <a:solidFill>
                <a:prstClr val="black"/>
              </a:solidFill>
            </a:endParaRPr>
          </a:p>
        </p:txBody>
      </p:sp>
      <p:sp>
        <p:nvSpPr>
          <p:cNvPr id="5" name="Slide Number Placeholder 4"/>
          <p:cNvSpPr>
            <a:spLocks noGrp="1"/>
          </p:cNvSpPr>
          <p:nvPr>
            <p:ph type="sldNum" sz="quarter" idx="11"/>
          </p:nvPr>
        </p:nvSpPr>
        <p:spPr/>
        <p:txBody>
          <a:bodyPr/>
          <a:lstStyle/>
          <a:p>
            <a:fld id="{1DE4A16C-E3EF-4690-9476-7B68D2027634}" type="slidenum">
              <a:rPr lang="en-US" altLang="en-US">
                <a:solidFill>
                  <a:prstClr val="black"/>
                </a:solidFill>
              </a:rPr>
              <a:pPr/>
              <a:t>22</a:t>
            </a:fld>
            <a:endParaRPr lang="en-US" altLang="en-US">
              <a:solidFill>
                <a:prstClr val="black"/>
              </a:solidFill>
            </a:endParaRPr>
          </a:p>
        </p:txBody>
      </p:sp>
      <p:sp>
        <p:nvSpPr>
          <p:cNvPr id="6" name="TextBox 5"/>
          <p:cNvSpPr txBox="1"/>
          <p:nvPr>
            <p:custDataLst>
              <p:tags r:id="rId1"/>
            </p:custDataLst>
          </p:nvPr>
        </p:nvSpPr>
        <p:spPr>
          <a:xfrm>
            <a:off x="0" y="0"/>
            <a:ext cx="3810000" cy="1270000"/>
          </a:xfrm>
          <a:prstGeom prst="rect">
            <a:avLst/>
          </a:prstGeom>
          <a:noFill/>
        </p:spPr>
        <p:txBody>
          <a:bodyPr vert="horz" rtlCol="0">
            <a:spAutoFit/>
          </a:bodyPr>
          <a:lstStyle/>
          <a:p>
            <a:pPr eaLnBrk="0" fontAlgn="base" hangingPunct="0">
              <a:spcBef>
                <a:spcPct val="0"/>
              </a:spcBef>
              <a:spcAft>
                <a:spcPct val="0"/>
              </a:spcAft>
            </a:pPr>
            <a:endParaRPr 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9981554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23</a:t>
            </a:fld>
            <a:endParaRPr lang="en-US"/>
          </a:p>
        </p:txBody>
      </p:sp>
    </p:spTree>
    <p:extLst>
      <p:ext uri="{BB962C8B-B14F-4D97-AF65-F5344CB8AC3E}">
        <p14:creationId xmlns:p14="http://schemas.microsoft.com/office/powerpoint/2010/main" val="196467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b="1" dirty="0" smtClean="0"/>
              <a:t>No Strings Attached</a:t>
            </a:r>
            <a:r>
              <a:rPr lang="en-US" dirty="0" smtClean="0"/>
              <a:t> No restrictions on your remixing, redistributing, or making derivative works. Give credit to the author, as required. Includes Public Domain, Creative Commons Attribution (CC BY), Creative Commons Public Domain, and any item that explicitly says no restrictions. </a:t>
            </a:r>
          </a:p>
          <a:p>
            <a:r>
              <a:rPr lang="en-US" b="1" dirty="0" smtClean="0"/>
              <a:t>Remix and Share</a:t>
            </a:r>
            <a:r>
              <a:rPr lang="en-US" dirty="0" smtClean="0"/>
              <a:t> Your remixing, redistributing, or making derivatives works comes with some restrictions, including how it is shared. Includes Creative Commons Attribution Share Alike (CC BY-SA), Creative Commons Attribution </a:t>
            </a:r>
            <a:r>
              <a:rPr lang="en-US" dirty="0" err="1" smtClean="0"/>
              <a:t>NonCommercial</a:t>
            </a:r>
            <a:r>
              <a:rPr lang="en-US" dirty="0" smtClean="0"/>
              <a:t> Share Alike (CC BY-NC-SA), Creative Commons Attribution </a:t>
            </a:r>
            <a:r>
              <a:rPr lang="en-US" dirty="0" err="1" smtClean="0"/>
              <a:t>NonCommercial</a:t>
            </a:r>
            <a:r>
              <a:rPr lang="en-US" dirty="0" smtClean="0"/>
              <a:t> (CC BY-NC), GNU Free Documentation License (GFDL), WGBH Teachers' Domain remix. </a:t>
            </a:r>
          </a:p>
          <a:p>
            <a:r>
              <a:rPr lang="en-US" b="1" dirty="0" smtClean="0"/>
              <a:t>Share Only</a:t>
            </a:r>
            <a:r>
              <a:rPr lang="en-US" dirty="0" smtClean="0"/>
              <a:t> Your redistributing comes with some restrictions. Do not remix or make derivative works. Includes Creative Commons No Derivatives (CC ND), WGBH Teachers' Domain share. </a:t>
            </a:r>
          </a:p>
          <a:p>
            <a:r>
              <a:rPr lang="en-US" b="1" dirty="0" smtClean="0"/>
              <a:t>Read the Fine Print </a:t>
            </a:r>
            <a:r>
              <a:rPr lang="en-US" dirty="0" smtClean="0"/>
              <a:t>Everything else. All Rights Reserved. US-based educators have certain permissions under Fair Use and the TEACH Act. Includes educational and personal uses of copyrighted materials, custom licenses and terms, permission to print only, unknown restrictions, and any other redistribution restrictions of the DMCA and of your own country. </a:t>
            </a:r>
          </a:p>
          <a:p>
            <a:endParaRPr lang="en-US" dirty="0"/>
          </a:p>
        </p:txBody>
      </p:sp>
      <p:sp>
        <p:nvSpPr>
          <p:cNvPr id="4" name="Slide Number Placeholder 3"/>
          <p:cNvSpPr>
            <a:spLocks noGrp="1"/>
          </p:cNvSpPr>
          <p:nvPr>
            <p:ph type="sldNum" sz="quarter" idx="10"/>
          </p:nvPr>
        </p:nvSpPr>
        <p:spPr/>
        <p:txBody>
          <a:bodyPr/>
          <a:lstStyle/>
          <a:p>
            <a:fld id="{2893B606-932E-4B39-8A19-5B6DB6E2D5E7}" type="slidenum">
              <a:rPr lang="en-US" smtClean="0"/>
              <a:t>24</a:t>
            </a:fld>
            <a:endParaRPr lang="en-US"/>
          </a:p>
        </p:txBody>
      </p:sp>
    </p:spTree>
    <p:extLst>
      <p:ext uri="{BB962C8B-B14F-4D97-AF65-F5344CB8AC3E}">
        <p14:creationId xmlns:p14="http://schemas.microsoft.com/office/powerpoint/2010/main" val="2418465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r>
              <a:rPr lang="en-US" dirty="0" smtClean="0"/>
              <a:t>When you register with OER Commons or one of our sites, you can create a portfolio, review, tag, and rate items, and contribute your own content to the site.</a:t>
            </a:r>
          </a:p>
          <a:p>
            <a:r>
              <a:rPr lang="en-US" b="1" dirty="0" smtClean="0"/>
              <a:t>Tag</a:t>
            </a:r>
            <a:r>
              <a:rPr lang="en-US" dirty="0" smtClean="0"/>
              <a:t>: Tags are words you use to classify a resource in a way that is helpful to you. Choose </a:t>
            </a:r>
            <a:r>
              <a:rPr lang="en-US" i="1" dirty="0" smtClean="0"/>
              <a:t>Tag This Item</a:t>
            </a:r>
            <a:r>
              <a:rPr lang="en-US" dirty="0" smtClean="0"/>
              <a:t> from the </a:t>
            </a:r>
            <a:r>
              <a:rPr lang="en-US" i="1" dirty="0" smtClean="0"/>
              <a:t>Actions</a:t>
            </a:r>
            <a:r>
              <a:rPr lang="en-US" dirty="0" smtClean="0"/>
              <a:t> dropdown in the search results, or from the right column of the individual resource.</a:t>
            </a:r>
          </a:p>
          <a:p>
            <a:r>
              <a:rPr lang="en-US" b="1" dirty="0" smtClean="0"/>
              <a:t>Rate</a:t>
            </a:r>
            <a:r>
              <a:rPr lang="en-US" dirty="0" smtClean="0"/>
              <a:t>: You may rate a resource to mark the relevance and value of that resource. Choose </a:t>
            </a:r>
            <a:r>
              <a:rPr lang="en-US" i="1" dirty="0" smtClean="0"/>
              <a:t>Rate This Item</a:t>
            </a:r>
            <a:r>
              <a:rPr lang="en-US" dirty="0" smtClean="0"/>
              <a:t> from the </a:t>
            </a:r>
            <a:r>
              <a:rPr lang="en-US" i="1" dirty="0" smtClean="0"/>
              <a:t>Actions</a:t>
            </a:r>
            <a:r>
              <a:rPr lang="en-US" dirty="0" smtClean="0"/>
              <a:t> dropdown in the search results, or from the individual resource screen.</a:t>
            </a:r>
          </a:p>
          <a:p>
            <a:r>
              <a:rPr lang="en-US" b="1" dirty="0" smtClean="0"/>
              <a:t>Review</a:t>
            </a:r>
            <a:r>
              <a:rPr lang="en-US" dirty="0" smtClean="0"/>
              <a:t>: You may write a review about resource, writing commentary about how you used the resource, the quality of the resource, and information about how others might use this resource. Reviews are public to all users. Choose </a:t>
            </a:r>
            <a:r>
              <a:rPr lang="en-US" i="1" dirty="0" smtClean="0"/>
              <a:t>Review This Item</a:t>
            </a:r>
            <a:r>
              <a:rPr lang="en-US" dirty="0" smtClean="0"/>
              <a:t> from the </a:t>
            </a:r>
            <a:r>
              <a:rPr lang="en-US" i="1" dirty="0" smtClean="0"/>
              <a:t>Actions</a:t>
            </a:r>
            <a:r>
              <a:rPr lang="en-US" dirty="0" smtClean="0"/>
              <a:t> dropdown in the search results, or from the individual resource screen.</a:t>
            </a:r>
          </a:p>
          <a:p>
            <a:r>
              <a:rPr lang="en-US" b="1" dirty="0" smtClean="0"/>
              <a:t>Save</a:t>
            </a:r>
            <a:r>
              <a:rPr lang="en-US" dirty="0" smtClean="0"/>
              <a:t>: You may save an individual resource or a search query to your portfolio. Both of these functions help you easily access the resources at a later time. To save an individual resource, choose </a:t>
            </a:r>
            <a:r>
              <a:rPr lang="en-US" i="1" dirty="0" smtClean="0"/>
              <a:t>Save This Item</a:t>
            </a:r>
            <a:r>
              <a:rPr lang="en-US" dirty="0" smtClean="0"/>
              <a:t> from the </a:t>
            </a:r>
            <a:r>
              <a:rPr lang="en-US" i="1" dirty="0" smtClean="0"/>
              <a:t>Actions</a:t>
            </a:r>
            <a:r>
              <a:rPr lang="en-US" dirty="0" smtClean="0"/>
              <a:t> dropdown in the search results, or from the individual resource screen, in the right portal above the tags for that resource. To save a search, choose </a:t>
            </a:r>
            <a:r>
              <a:rPr lang="en-US" i="1" dirty="0" smtClean="0"/>
              <a:t>Save This Search</a:t>
            </a:r>
            <a:r>
              <a:rPr lang="en-US" dirty="0" smtClean="0"/>
              <a:t> from the search query, in the right portal above the tags for that search.</a:t>
            </a:r>
          </a:p>
          <a:p>
            <a:r>
              <a:rPr lang="en-US" b="1" dirty="0" smtClean="0"/>
              <a:t>Note</a:t>
            </a:r>
            <a:r>
              <a:rPr lang="en-US" dirty="0" smtClean="0"/>
              <a:t>: You may add a private note to an item, viewable only by you, by choosing </a:t>
            </a:r>
            <a:r>
              <a:rPr lang="en-US" i="1" dirty="0" smtClean="0"/>
              <a:t>Add Notes</a:t>
            </a:r>
            <a:r>
              <a:rPr lang="en-US" dirty="0" smtClean="0"/>
              <a:t> at the bottom of an individual resource.</a:t>
            </a:r>
          </a:p>
          <a:p>
            <a:r>
              <a:rPr lang="en-US" b="1" dirty="0" smtClean="0"/>
              <a:t>Contribute Content</a:t>
            </a:r>
            <a:r>
              <a:rPr lang="en-US" dirty="0" smtClean="0"/>
              <a:t>: You may submit open educational resources to OER Commons if you control the copyright or licensing, and if the materials are freely hosted online. OER Commons does not provide hosting of the actual items. To submit materials, click on the </a:t>
            </a:r>
            <a:r>
              <a:rPr lang="en-US" i="1" dirty="0" smtClean="0"/>
              <a:t>Contribute Content</a:t>
            </a:r>
            <a:r>
              <a:rPr lang="en-US" dirty="0" smtClean="0"/>
              <a:t> button at the top of any OER Commons page.</a:t>
            </a:r>
          </a:p>
          <a:p>
            <a:endParaRPr lang="en-US" dirty="0"/>
          </a:p>
        </p:txBody>
      </p:sp>
      <p:sp>
        <p:nvSpPr>
          <p:cNvPr id="4" name="Slide Number Placeholder 3"/>
          <p:cNvSpPr>
            <a:spLocks noGrp="1"/>
          </p:cNvSpPr>
          <p:nvPr>
            <p:ph type="sldNum" sz="quarter" idx="10"/>
          </p:nvPr>
        </p:nvSpPr>
        <p:spPr/>
        <p:txBody>
          <a:bodyPr/>
          <a:lstStyle/>
          <a:p>
            <a:fld id="{2893B606-932E-4B39-8A19-5B6DB6E2D5E7}" type="slidenum">
              <a:rPr lang="en-US" smtClean="0"/>
              <a:t>25</a:t>
            </a:fld>
            <a:endParaRPr lang="en-US"/>
          </a:p>
        </p:txBody>
      </p:sp>
    </p:spTree>
    <p:extLst>
      <p:ext uri="{BB962C8B-B14F-4D97-AF65-F5344CB8AC3E}">
        <p14:creationId xmlns:p14="http://schemas.microsoft.com/office/powerpoint/2010/main" val="29262129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26</a:t>
            </a:fld>
            <a:endParaRPr lang="en-US"/>
          </a:p>
        </p:txBody>
      </p:sp>
    </p:spTree>
    <p:extLst>
      <p:ext uri="{BB962C8B-B14F-4D97-AF65-F5344CB8AC3E}">
        <p14:creationId xmlns:p14="http://schemas.microsoft.com/office/powerpoint/2010/main" val="3836396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27</a:t>
            </a:fld>
            <a:endParaRPr lang="en-US"/>
          </a:p>
        </p:txBody>
      </p:sp>
    </p:spTree>
    <p:extLst>
      <p:ext uri="{BB962C8B-B14F-4D97-AF65-F5344CB8AC3E}">
        <p14:creationId xmlns:p14="http://schemas.microsoft.com/office/powerpoint/2010/main" val="28182440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28</a:t>
            </a:fld>
            <a:endParaRPr lang="en-US"/>
          </a:p>
        </p:txBody>
      </p:sp>
    </p:spTree>
    <p:extLst>
      <p:ext uri="{BB962C8B-B14F-4D97-AF65-F5344CB8AC3E}">
        <p14:creationId xmlns:p14="http://schemas.microsoft.com/office/powerpoint/2010/main" val="29450066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29</a:t>
            </a:fld>
            <a:endParaRPr lang="en-US"/>
          </a:p>
        </p:txBody>
      </p:sp>
    </p:spTree>
    <p:extLst>
      <p:ext uri="{BB962C8B-B14F-4D97-AF65-F5344CB8AC3E}">
        <p14:creationId xmlns:p14="http://schemas.microsoft.com/office/powerpoint/2010/main" val="3880231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3</a:t>
            </a:fld>
            <a:endParaRPr lang="en-US"/>
          </a:p>
        </p:txBody>
      </p:sp>
    </p:spTree>
    <p:extLst>
      <p:ext uri="{BB962C8B-B14F-4D97-AF65-F5344CB8AC3E}">
        <p14:creationId xmlns:p14="http://schemas.microsoft.com/office/powerpoint/2010/main" val="612838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4</a:t>
            </a:fld>
            <a:endParaRPr lang="en-US"/>
          </a:p>
        </p:txBody>
      </p:sp>
    </p:spTree>
    <p:extLst>
      <p:ext uri="{BB962C8B-B14F-4D97-AF65-F5344CB8AC3E}">
        <p14:creationId xmlns:p14="http://schemas.microsoft.com/office/powerpoint/2010/main" val="3364453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5</a:t>
            </a:fld>
            <a:endParaRPr lang="en-US"/>
          </a:p>
        </p:txBody>
      </p:sp>
    </p:spTree>
    <p:extLst>
      <p:ext uri="{BB962C8B-B14F-4D97-AF65-F5344CB8AC3E}">
        <p14:creationId xmlns:p14="http://schemas.microsoft.com/office/powerpoint/2010/main" val="3608139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6</a:t>
            </a:fld>
            <a:endParaRPr lang="en-US"/>
          </a:p>
        </p:txBody>
      </p:sp>
    </p:spTree>
    <p:extLst>
      <p:ext uri="{BB962C8B-B14F-4D97-AF65-F5344CB8AC3E}">
        <p14:creationId xmlns:p14="http://schemas.microsoft.com/office/powerpoint/2010/main" val="108296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7</a:t>
            </a:fld>
            <a:endParaRPr lang="en-US"/>
          </a:p>
        </p:txBody>
      </p:sp>
    </p:spTree>
    <p:extLst>
      <p:ext uri="{BB962C8B-B14F-4D97-AF65-F5344CB8AC3E}">
        <p14:creationId xmlns:p14="http://schemas.microsoft.com/office/powerpoint/2010/main" val="650842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8</a:t>
            </a:fld>
            <a:endParaRPr lang="en-US"/>
          </a:p>
        </p:txBody>
      </p:sp>
    </p:spTree>
    <p:extLst>
      <p:ext uri="{BB962C8B-B14F-4D97-AF65-F5344CB8AC3E}">
        <p14:creationId xmlns:p14="http://schemas.microsoft.com/office/powerpoint/2010/main" val="398351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2893B606-932E-4B39-8A19-5B6DB6E2D5E7}" type="slidenum">
              <a:rPr lang="en-US" smtClean="0"/>
              <a:t>9</a:t>
            </a:fld>
            <a:endParaRPr lang="en-US"/>
          </a:p>
        </p:txBody>
      </p:sp>
    </p:spTree>
    <p:extLst>
      <p:ext uri="{BB962C8B-B14F-4D97-AF65-F5344CB8AC3E}">
        <p14:creationId xmlns:p14="http://schemas.microsoft.com/office/powerpoint/2010/main" val="2692642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8CC6FDC-6988-4C88-A171-1378BEAA349B}" type="datetimeFigureOut">
              <a:rPr lang="en-US" smtClean="0"/>
              <a:t>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C6FDC-6988-4C88-A171-1378BEAA349B}" type="datetimeFigureOut">
              <a:rPr lang="en-US" smtClean="0"/>
              <a:t>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C6FDC-6988-4C88-A171-1378BEAA349B}" type="datetimeFigureOut">
              <a:rPr lang="en-US" smtClean="0"/>
              <a:t>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91136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0" y="0"/>
            <a:ext cx="9144000" cy="685800"/>
          </a:xfrm>
          <a:prstGeom prst="rect">
            <a:avLst/>
          </a:prstGeom>
          <a:solidFill>
            <a:srgbClr val="92D050"/>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defRPr/>
            </a:pPr>
            <a:endParaRPr lang="en-US">
              <a:solidFill>
                <a:srgbClr val="FFFFFF"/>
              </a:solidFill>
              <a:ea typeface="ＭＳ Ｐゴシック" charset="0"/>
              <a:cs typeface="MS PGothic" charset="0"/>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8604711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1965326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699674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F593CF5B-49A8-4F82-BFCD-82D1A53FA643}"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8"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9"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B565B2E0-645E-4FC7-A11C-306AE85ABC6A}"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12488513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8DBCFAF9-993B-41C6-80BB-938EB78BF430}"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4"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5"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D43B1B50-8AE2-44AC-AB77-1F2CA940D727}"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167827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43DFBADF-3376-42CD-B9B5-D2FB27633B53}"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3"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4"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44DB0790-D97C-4ECB-B12F-90D91A6107F7}"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6132401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6654780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CC6FDC-6988-4C88-A171-1378BEAA349B}" type="datetimeFigureOut">
              <a:rPr lang="en-US" smtClean="0"/>
              <a:t>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0D04717A-1A9E-4B42-892C-4315A35E0F3C}"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6"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7"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F0C19F2C-234A-4956-9975-8B1428F19513}"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7816992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F92C44A6-ECFF-458D-8834-59EA2686D568}"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5"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6192FC16-D517-4F50-A0C7-EC882DD4899C}"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421476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3498B174-C298-4DD7-BF0F-F424A325167F}" type="datetime1">
              <a:rPr lang="en-US" altLang="en-US" smtClean="0">
                <a:solidFill>
                  <a:prstClr val="black"/>
                </a:solidFill>
                <a:ea typeface="MS PGothic" panose="020B0600070205080204" pitchFamily="34" charset="-128"/>
              </a:rPr>
              <a:pPr fontAlgn="base">
                <a:spcBef>
                  <a:spcPct val="0"/>
                </a:spcBef>
                <a:spcAft>
                  <a:spcPct val="0"/>
                </a:spcAft>
              </a:pPr>
              <a:t>1/8/2017</a:t>
            </a:fld>
            <a:endParaRPr lang="en-US" altLang="en-US" smtClean="0">
              <a:solidFill>
                <a:prstClr val="black"/>
              </a:solidFill>
              <a:ea typeface="MS PGothic" panose="020B0600070205080204" pitchFamily="34" charset="-128"/>
            </a:endParaRPr>
          </a:p>
        </p:txBody>
      </p:sp>
      <p:sp>
        <p:nvSpPr>
          <p:cNvPr id="5" name="Footer Placeholder 4"/>
          <p:cNvSpPr>
            <a:spLocks noGrp="1"/>
          </p:cNvSpPr>
          <p:nvPr>
            <p:ph type="ftr" sz="quarter" idx="11"/>
          </p:nvPr>
        </p:nvSpPr>
        <p:spPr/>
        <p:txBody>
          <a:bodyPr/>
          <a:lstStyle>
            <a:lvl1pPr eaLnBrk="1" hangingPunct="1">
              <a:defRPr>
                <a:ea typeface="MS PGothic" charset="0"/>
                <a:cs typeface="MS PGothic" charset="0"/>
              </a:defRPr>
            </a:lvl1pPr>
          </a:lstStyle>
          <a:p>
            <a:pPr>
              <a:defRPr/>
            </a:pPr>
            <a:r>
              <a:rPr lang="en-US">
                <a:solidFill>
                  <a:prstClr val="black">
                    <a:tint val="75000"/>
                  </a:prstClr>
                </a:solidFill>
              </a:rPr>
              <a:t>ISKME.org</a:t>
            </a:r>
          </a:p>
        </p:txBody>
      </p:sp>
      <p:sp>
        <p:nvSpPr>
          <p:cNvPr id="6" name="Slide Number Placeholder 5"/>
          <p:cNvSpPr>
            <a:spLocks noGrp="1"/>
          </p:cNvSpPr>
          <p:nvPr>
            <p:ph type="sldNum" sz="quarter" idx="12"/>
          </p:nvPr>
        </p:nvSpPr>
        <p:spPr>
          <a:xfrm>
            <a:off x="6553200" y="6356350"/>
            <a:ext cx="2133600" cy="365125"/>
          </a:xfrm>
          <a:prstGeom prst="rect">
            <a:avLst/>
          </a:prstGeom>
        </p:spPr>
        <p:txBody>
          <a:bodyPr vert="horz" wrap="square" lIns="91440" tIns="45720" rIns="91440" bIns="45720" numCol="1" anchor="t" anchorCtr="0" compatLnSpc="1">
            <a:prstTxWarp prst="textNoShape">
              <a:avLst/>
            </a:prstTxWarp>
          </a:bodyPr>
          <a:lstStyle>
            <a:lvl1pPr eaLnBrk="1" hangingPunct="1">
              <a:defRPr/>
            </a:lvl1pPr>
          </a:lstStyle>
          <a:p>
            <a:pPr fontAlgn="base">
              <a:spcBef>
                <a:spcPct val="0"/>
              </a:spcBef>
              <a:spcAft>
                <a:spcPct val="0"/>
              </a:spcAft>
            </a:pPr>
            <a:fld id="{40D4A5E8-6796-419C-BF03-7CE429FCAB16}" type="slidenum">
              <a:rPr lang="en-US" altLang="en-US" smtClean="0">
                <a:solidFill>
                  <a:prstClr val="black"/>
                </a:solidFill>
                <a:ea typeface="MS PGothic" panose="020B0600070205080204" pitchFamily="34" charset="-128"/>
              </a:rPr>
              <a:pPr fontAlgn="base">
                <a:spcBef>
                  <a:spcPct val="0"/>
                </a:spcBef>
                <a:spcAft>
                  <a:spcPct val="0"/>
                </a:spcAft>
              </a:pPr>
              <a:t>‹#›</a:t>
            </a:fld>
            <a:endParaRPr lang="en-US" altLang="en-US" smtClean="0">
              <a:solidFill>
                <a:prstClr val="black"/>
              </a:solidFill>
              <a:ea typeface="MS PGothic" panose="020B0600070205080204" pitchFamily="34" charset="-128"/>
            </a:endParaRPr>
          </a:p>
        </p:txBody>
      </p:sp>
    </p:spTree>
    <p:extLst>
      <p:ext uri="{BB962C8B-B14F-4D97-AF65-F5344CB8AC3E}">
        <p14:creationId xmlns:p14="http://schemas.microsoft.com/office/powerpoint/2010/main" val="301262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8CC6FDC-6988-4C88-A171-1378BEAA349B}" type="datetimeFigureOut">
              <a:rPr lang="en-US" smtClean="0"/>
              <a:t>1/8/2017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8CC6FDC-6988-4C88-A171-1378BEAA349B}" type="datetimeFigureOut">
              <a:rPr lang="en-US" smtClean="0"/>
              <a:t>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8CC6FDC-6988-4C88-A171-1378BEAA349B}" type="datetimeFigureOut">
              <a:rPr lang="en-US" smtClean="0"/>
              <a:t>1/8/2017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8CC6FDC-6988-4C88-A171-1378BEAA349B}" type="datetimeFigureOut">
              <a:rPr lang="en-US" smtClean="0"/>
              <a:t>1/8/2017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CC6FDC-6988-4C88-A171-1378BEAA349B}" type="datetimeFigureOut">
              <a:rPr lang="en-US" smtClean="0"/>
              <a:t>1/8/2017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AB0CBB-F669-4E70-938A-13712F9AF4B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8CC6FDC-6988-4C88-A171-1378BEAA349B}" type="datetimeFigureOut">
              <a:rPr lang="en-US" smtClean="0"/>
              <a:t>1/8/2017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AB0CBB-F669-4E70-938A-13712F9AF4B0}" type="slidenum">
              <a:rPr lang="en-US" smtClean="0"/>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E8CC6FDC-6988-4C88-A171-1378BEAA349B}" type="datetimeFigureOut">
              <a:rPr lang="en-US" smtClean="0"/>
              <a:t>1/8/2017</a:t>
            </a:fld>
            <a:endParaRPr lang="en-US"/>
          </a:p>
        </p:txBody>
      </p:sp>
      <p:sp>
        <p:nvSpPr>
          <p:cNvPr id="9" name="Slide Number Placeholder 8"/>
          <p:cNvSpPr>
            <a:spLocks noGrp="1"/>
          </p:cNvSpPr>
          <p:nvPr>
            <p:ph type="sldNum" sz="quarter" idx="11"/>
          </p:nvPr>
        </p:nvSpPr>
        <p:spPr/>
        <p:txBody>
          <a:bodyPr/>
          <a:lstStyle/>
          <a:p>
            <a:fld id="{FAAB0CBB-F669-4E70-938A-13712F9AF4B0}" type="slidenum">
              <a:rPr lang="en-US" smtClean="0"/>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FAAB0CBB-F669-4E70-938A-13712F9AF4B0}" type="slidenum">
              <a:rPr lang="en-US" smtClean="0"/>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E8CC6FDC-6988-4C88-A171-1378BEAA349B}" type="datetimeFigureOut">
              <a:rPr lang="en-US" smtClean="0"/>
              <a:t>1/8/2017</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8" name="Rectangle 7"/>
          <p:cNvSpPr>
            <a:spLocks noChangeArrowheads="1"/>
          </p:cNvSpPr>
          <p:nvPr userDrawn="1"/>
        </p:nvSpPr>
        <p:spPr bwMode="auto">
          <a:xfrm>
            <a:off x="0" y="0"/>
            <a:ext cx="9144000" cy="685800"/>
          </a:xfrm>
          <a:prstGeom prst="rect">
            <a:avLst/>
          </a:prstGeom>
          <a:solidFill>
            <a:srgbClr val="92D050"/>
          </a:solidFill>
          <a:ln>
            <a:noFill/>
          </a:ln>
          <a:effectLst>
            <a:outerShdw blurRad="50800" dist="38100" dir="2700000" algn="tl" rotWithShape="0">
              <a:srgbClr val="808080">
                <a:alpha val="39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fontAlgn="base">
              <a:spcBef>
                <a:spcPct val="0"/>
              </a:spcBef>
              <a:spcAft>
                <a:spcPct val="0"/>
              </a:spcAft>
              <a:defRPr/>
            </a:pPr>
            <a:endParaRPr lang="en-US">
              <a:solidFill>
                <a:srgbClr val="FFFFFF"/>
              </a:solidFill>
              <a:ea typeface="ＭＳ Ｐゴシック" charset="0"/>
              <a:cs typeface="MS PGothic" charset="0"/>
            </a:endParaRPr>
          </a:p>
        </p:txBody>
      </p:sp>
      <p:pic>
        <p:nvPicPr>
          <p:cNvPr id="1029" name="Picture 9"/>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434138" y="6319838"/>
            <a:ext cx="723900" cy="25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Calibri" charset="0"/>
                <a:ea typeface="ＭＳ Ｐゴシック" charset="0"/>
                <a:cs typeface="ＭＳ Ｐゴシック" charset="0"/>
              </a:defRPr>
            </a:lvl1pPr>
          </a:lstStyle>
          <a:p>
            <a:pPr eaLnBrk="0" fontAlgn="base" hangingPunct="0">
              <a:spcBef>
                <a:spcPct val="0"/>
              </a:spcBef>
              <a:spcAft>
                <a:spcPct val="0"/>
              </a:spcAft>
              <a:defRPr/>
            </a:pPr>
            <a:r>
              <a:rPr lang="en-US">
                <a:solidFill>
                  <a:prstClr val="black">
                    <a:tint val="75000"/>
                  </a:prstClr>
                </a:solidFill>
              </a:rPr>
              <a:t>By ISKME</a:t>
            </a:r>
          </a:p>
        </p:txBody>
      </p:sp>
      <p:pic>
        <p:nvPicPr>
          <p:cNvPr id="1031" name="Picture 8" descr="ISKME_fulllogo.png"/>
          <p:cNvPicPr>
            <a:picLocks noChangeAspect="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7235825" y="6096000"/>
            <a:ext cx="1704975"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56285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0" fontAlgn="base" hangingPunct="0">
        <a:spcBef>
          <a:spcPct val="0"/>
        </a:spcBef>
        <a:spcAft>
          <a:spcPct val="0"/>
        </a:spcAft>
        <a:defRPr sz="4400" kern="1200">
          <a:solidFill>
            <a:schemeClr val="tx1"/>
          </a:solidFill>
          <a:latin typeface="+mj-lt"/>
          <a:ea typeface="MS PGothic" panose="020B0600070205080204" pitchFamily="34" charset="-128"/>
          <a:cs typeface="MS PGothic" charset="0"/>
        </a:defRPr>
      </a:lvl1pPr>
      <a:lvl2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2pPr>
      <a:lvl3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3pPr>
      <a:lvl4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4pPr>
      <a:lvl5pPr algn="ctr" rtl="0" eaLnBrk="0" fontAlgn="base" hangingPunct="0">
        <a:spcBef>
          <a:spcPct val="0"/>
        </a:spcBef>
        <a:spcAft>
          <a:spcPct val="0"/>
        </a:spcAft>
        <a:defRPr sz="4400">
          <a:solidFill>
            <a:schemeClr val="tx1"/>
          </a:solidFill>
          <a:latin typeface="Calibri" charset="0"/>
          <a:ea typeface="MS PGothic" panose="020B0600070205080204" pitchFamily="34" charset="-128"/>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S PGothic" panose="020B0600070205080204" pitchFamily="34" charset="-128"/>
          <a:cs typeface="MS PGothic"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S PGothic" pitchFamily="34" charset="-128"/>
          <a:cs typeface="MS PGothic"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S PGothic" pitchFamily="34" charset="-128"/>
          <a:cs typeface="MS PGothic"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S PGothic" pitchFamily="34" charset="-128"/>
          <a:cs typeface="MS PGothic"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eg"/><Relationship Id="rId4" Type="http://schemas.openxmlformats.org/officeDocument/2006/relationships/image" Target="../media/image8.png"/><Relationship Id="rId9"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0.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oerconsortium.org/policies-and-model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hyperlink" Target="https://www.oercommons.org/hubs/mco"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open.umn.edu/opentextbooks/ReviewRubric.aspx"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8.xml.rels><?xml version="1.0" encoding="UTF-8" standalone="yes"?>
<Relationships xmlns="http://schemas.openxmlformats.org/package/2006/relationships"><Relationship Id="rId3" Type="http://schemas.openxmlformats.org/officeDocument/2006/relationships/hyperlink" Target="http://tinyurl.com/q2dp6n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a:xfrm>
            <a:off x="1767840" y="5486400"/>
            <a:ext cx="6461760" cy="1066800"/>
          </a:xfrm>
        </p:spPr>
        <p:txBody>
          <a:bodyPr>
            <a:noAutofit/>
          </a:bodyPr>
          <a:lstStyle/>
          <a:p>
            <a:pPr algn="r"/>
            <a:r>
              <a:rPr lang="en-US" sz="4000" dirty="0" smtClean="0">
                <a:solidFill>
                  <a:schemeClr val="tx2"/>
                </a:solidFill>
              </a:rPr>
              <a:t>MCO OER </a:t>
            </a:r>
            <a:r>
              <a:rPr lang="en-US" sz="4000" dirty="0" smtClean="0">
                <a:solidFill>
                  <a:schemeClr val="tx2"/>
                </a:solidFill>
              </a:rPr>
              <a:t>Initiative</a:t>
            </a:r>
            <a:endParaRPr lang="en-US" sz="4000" dirty="0">
              <a:solidFill>
                <a:schemeClr val="tx2"/>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569720"/>
            <a:ext cx="7928211" cy="3209544"/>
          </a:xfrm>
          <a:prstGeom prst="rect">
            <a:avLst/>
          </a:prstGeom>
        </p:spPr>
      </p:pic>
    </p:spTree>
    <p:extLst>
      <p:ext uri="{BB962C8B-B14F-4D97-AF65-F5344CB8AC3E}">
        <p14:creationId xmlns:p14="http://schemas.microsoft.com/office/powerpoint/2010/main" val="245893197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172200" cy="1143000"/>
          </a:xfrm>
        </p:spPr>
        <p:txBody>
          <a:bodyPr/>
          <a:lstStyle/>
          <a:p>
            <a:pPr algn="r"/>
            <a:r>
              <a:rPr lang="en-US" dirty="0" smtClean="0"/>
              <a:t>MCO </a:t>
            </a:r>
            <a:r>
              <a:rPr lang="en-US" dirty="0" smtClean="0"/>
              <a:t>Initiative</a:t>
            </a:r>
            <a:endParaRPr lang="en-US" dirty="0"/>
          </a:p>
        </p:txBody>
      </p:sp>
      <p:sp>
        <p:nvSpPr>
          <p:cNvPr id="3" name="Content Placeholder 2"/>
          <p:cNvSpPr>
            <a:spLocks noGrp="1"/>
          </p:cNvSpPr>
          <p:nvPr>
            <p:ph idx="1"/>
          </p:nvPr>
        </p:nvSpPr>
        <p:spPr>
          <a:xfrm>
            <a:off x="1371600" y="2133600"/>
            <a:ext cx="6934200" cy="4267200"/>
          </a:xfrm>
        </p:spPr>
        <p:txBody>
          <a:bodyPr>
            <a:normAutofit/>
          </a:bodyPr>
          <a:lstStyle/>
          <a:p>
            <a:r>
              <a:rPr lang="en-US" sz="3200" dirty="0">
                <a:solidFill>
                  <a:srgbClr val="002060"/>
                </a:solidFill>
              </a:rPr>
              <a:t>Statewide Steering Committee</a:t>
            </a:r>
          </a:p>
          <a:p>
            <a:r>
              <a:rPr lang="en-US" sz="3200" dirty="0" smtClean="0">
                <a:solidFill>
                  <a:srgbClr val="002060"/>
                </a:solidFill>
              </a:rPr>
              <a:t>Training/webinars</a:t>
            </a:r>
          </a:p>
          <a:p>
            <a:r>
              <a:rPr lang="en-US" sz="3200" dirty="0" smtClean="0">
                <a:solidFill>
                  <a:srgbClr val="002060"/>
                </a:solidFill>
              </a:rPr>
              <a:t>Data Collection</a:t>
            </a:r>
          </a:p>
          <a:p>
            <a:r>
              <a:rPr lang="en-US" sz="3200" dirty="0" smtClean="0">
                <a:solidFill>
                  <a:srgbClr val="002060"/>
                </a:solidFill>
              </a:rPr>
              <a:t>Mini-grants</a:t>
            </a:r>
          </a:p>
          <a:p>
            <a:r>
              <a:rPr lang="en-US" sz="3200" dirty="0" smtClean="0">
                <a:solidFill>
                  <a:srgbClr val="002060"/>
                </a:solidFill>
              </a:rPr>
              <a:t>Repository</a:t>
            </a:r>
            <a:endParaRPr lang="en-US" sz="3200" dirty="0">
              <a:solidFill>
                <a:srgbClr val="00206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373249255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172200" cy="1143000"/>
          </a:xfrm>
        </p:spPr>
        <p:txBody>
          <a:bodyPr/>
          <a:lstStyle/>
          <a:p>
            <a:pPr algn="r"/>
            <a:r>
              <a:rPr lang="en-US" dirty="0" smtClean="0"/>
              <a:t>MCO Repository</a:t>
            </a:r>
            <a:endParaRPr lang="en-US" dirty="0"/>
          </a:p>
        </p:txBody>
      </p:sp>
      <p:sp>
        <p:nvSpPr>
          <p:cNvPr id="3" name="Content Placeholder 2"/>
          <p:cNvSpPr>
            <a:spLocks noGrp="1"/>
          </p:cNvSpPr>
          <p:nvPr>
            <p:ph idx="1"/>
          </p:nvPr>
        </p:nvSpPr>
        <p:spPr>
          <a:xfrm>
            <a:off x="1371600" y="1981200"/>
            <a:ext cx="6934200" cy="4419600"/>
          </a:xfrm>
        </p:spPr>
        <p:txBody>
          <a:bodyPr>
            <a:normAutofit/>
          </a:bodyPr>
          <a:lstStyle/>
          <a:p>
            <a:pPr marL="114300" indent="0">
              <a:buNone/>
            </a:pPr>
            <a:r>
              <a:rPr lang="en-US" sz="3200" dirty="0" smtClean="0">
                <a:solidFill>
                  <a:srgbClr val="002060"/>
                </a:solidFill>
              </a:rPr>
              <a:t>Hosted by OER Commons</a:t>
            </a:r>
          </a:p>
          <a:p>
            <a:r>
              <a:rPr lang="en-US" sz="3200" dirty="0" smtClean="0">
                <a:solidFill>
                  <a:srgbClr val="002060"/>
                </a:solidFill>
              </a:rPr>
              <a:t>Connection to over 65,000 resources</a:t>
            </a:r>
          </a:p>
          <a:p>
            <a:r>
              <a:rPr lang="en-US" sz="3200" dirty="0" smtClean="0">
                <a:solidFill>
                  <a:srgbClr val="002060"/>
                </a:solidFill>
              </a:rPr>
              <a:t>Low maintenance costs</a:t>
            </a:r>
          </a:p>
          <a:p>
            <a:r>
              <a:rPr lang="en-US" sz="3200" dirty="0" smtClean="0">
                <a:solidFill>
                  <a:srgbClr val="002060"/>
                </a:solidFill>
              </a:rPr>
              <a:t>Authoring tools</a:t>
            </a:r>
          </a:p>
          <a:p>
            <a:r>
              <a:rPr lang="en-US" sz="3200" dirty="0" smtClean="0">
                <a:solidFill>
                  <a:srgbClr val="002060"/>
                </a:solidFill>
              </a:rPr>
              <a:t>Training</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35502555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76200" y="533400"/>
            <a:ext cx="8351921" cy="4279187"/>
          </a:xfrm>
          <a:prstGeom prst="rect">
            <a:avLst/>
          </a:prstGeom>
        </p:spPr>
      </p:pic>
      <p:sp>
        <p:nvSpPr>
          <p:cNvPr id="5" name="TextBox 4"/>
          <p:cNvSpPr txBox="1"/>
          <p:nvPr/>
        </p:nvSpPr>
        <p:spPr>
          <a:xfrm>
            <a:off x="2209800" y="5638800"/>
            <a:ext cx="4953000" cy="369332"/>
          </a:xfrm>
          <a:prstGeom prst="rect">
            <a:avLst/>
          </a:prstGeom>
          <a:noFill/>
        </p:spPr>
        <p:txBody>
          <a:bodyPr wrap="square" rtlCol="0">
            <a:spAutoFit/>
          </a:bodyPr>
          <a:lstStyle/>
          <a:p>
            <a:r>
              <a:rPr lang="en-US" dirty="0" smtClean="0"/>
              <a:t>https://www.oercommons.org/hubs/mco</a:t>
            </a:r>
            <a:endParaRPr lang="en-US" dirty="0"/>
          </a:p>
        </p:txBody>
      </p:sp>
    </p:spTree>
    <p:extLst>
      <p:ext uri="{BB962C8B-B14F-4D97-AF65-F5344CB8AC3E}">
        <p14:creationId xmlns:p14="http://schemas.microsoft.com/office/powerpoint/2010/main" val="4264230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Content Placeholder 2"/>
          <p:cNvSpPr>
            <a:spLocks noGrp="1"/>
          </p:cNvSpPr>
          <p:nvPr>
            <p:ph idx="1"/>
          </p:nvPr>
        </p:nvSpPr>
        <p:spPr>
          <a:xfrm>
            <a:off x="833438" y="990600"/>
            <a:ext cx="7696200" cy="2641600"/>
          </a:xfrm>
        </p:spPr>
        <p:txBody>
          <a:bodyPr/>
          <a:lstStyle/>
          <a:p>
            <a:pPr marL="285750" lvl="1"/>
            <a:r>
              <a:rPr lang="en-US" altLang="en-US" sz="1800" smtClean="0">
                <a:latin typeface="Arial" panose="020B0604020202020204" pitchFamily="34" charset="0"/>
              </a:rPr>
              <a:t>Expertly curated collections from over 400 content providers, over 65,000 resources</a:t>
            </a:r>
          </a:p>
          <a:p>
            <a:pPr marL="285750" lvl="1"/>
            <a:r>
              <a:rPr lang="en-US" altLang="en-US" sz="1800" smtClean="0">
                <a:latin typeface="Arial" panose="020B0604020202020204" pitchFamily="34" charset="0"/>
                <a:cs typeface="MS PGothic" panose="020B0600070205080204" pitchFamily="34" charset="-128"/>
              </a:rPr>
              <a:t>Custom technical web infrastructure and supports for educators at all levels</a:t>
            </a:r>
            <a:endParaRPr lang="en-US" altLang="en-US" sz="1800" smtClean="0">
              <a:cs typeface="MS PGothic" panose="020B0600070205080204" pitchFamily="34" charset="-128"/>
            </a:endParaRPr>
          </a:p>
          <a:p>
            <a:pPr marL="285750" lvl="1"/>
            <a:r>
              <a:rPr lang="en-US" altLang="en-US" sz="1800" smtClean="0">
                <a:latin typeface="Arial" panose="020B0604020202020204" pitchFamily="34" charset="0"/>
                <a:cs typeface="MS PGothic" panose="020B0600070205080204" pitchFamily="34" charset="-128"/>
              </a:rPr>
              <a:t>Integration with state and local LMS’s and processes</a:t>
            </a:r>
          </a:p>
          <a:p>
            <a:pPr marL="285750" lvl="1"/>
            <a:r>
              <a:rPr lang="en-US" altLang="en-US" sz="1800" smtClean="0">
                <a:latin typeface="Arial" panose="020B0604020202020204" pitchFamily="34" charset="0"/>
                <a:cs typeface="MS PGothic" panose="020B0600070205080204" pitchFamily="34" charset="-128"/>
              </a:rPr>
              <a:t>Content hosted on OER Commons as well as on external sites.</a:t>
            </a:r>
          </a:p>
          <a:p>
            <a:pPr marL="285750" lvl="1"/>
            <a:r>
              <a:rPr lang="en-US" altLang="en-US" sz="1800" smtClean="0">
                <a:latin typeface="Arial" panose="020B0604020202020204" pitchFamily="34" charset="0"/>
                <a:cs typeface="MS PGothic" panose="020B0600070205080204" pitchFamily="34" charset="-128"/>
              </a:rPr>
              <a:t>Platform for creating, collaborating, and remixing OER.</a:t>
            </a:r>
            <a:endParaRPr lang="en-US" altLang="en-US" smtClean="0">
              <a:cs typeface="MS PGothic" panose="020B0600070205080204" pitchFamily="34" charset="-128"/>
            </a:endParaRPr>
          </a:p>
          <a:p>
            <a:pPr marL="285750" indent="-285750"/>
            <a:endParaRPr lang="en-US" altLang="en-US" smtClean="0"/>
          </a:p>
        </p:txBody>
      </p:sp>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OER Commons Digital Public Library</a:t>
            </a:r>
            <a:endParaRPr lang="en-US" sz="3200" b="1" dirty="0">
              <a:solidFill>
                <a:schemeClr val="bg1"/>
              </a:solidFill>
              <a:ea typeface="+mj-ea"/>
            </a:endParaRPr>
          </a:p>
        </p:txBody>
      </p:sp>
      <p:pic>
        <p:nvPicPr>
          <p:cNvPr id="13315" name="Picture 3" descr="C:\Users\Lisa\Desktop\lrmi log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5775" y="3875088"/>
            <a:ext cx="1182688"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C:\Users\Lisa\Desktop\LR logo.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4602163"/>
            <a:ext cx="1250950" cy="449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5" descr="C:\Users\Lisa\Desktop\achieve 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58963" y="3984625"/>
            <a:ext cx="1131887"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C:\Users\Lisa\Desktop\BrainHoney Logo.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67013" y="5964238"/>
            <a:ext cx="1447800" cy="54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9" name="Picture 7" descr="C:\Users\Lisa\Desktop\canvas logo.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90850" y="5256213"/>
            <a:ext cx="1171575"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0" name="Picture 8" descr="C:\Users\Lisa\Desktop\moodle logo.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5600" y="4652963"/>
            <a:ext cx="709613" cy="53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1" name="Picture 9" descr="C:\Users\Lisa\Desktop\blackboard logo.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6113" y="3887788"/>
            <a:ext cx="6096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2" name="Picture 10" descr="C:\Users\Lisa\Desktop\D2L logo.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775" y="6096000"/>
            <a:ext cx="15716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23" name="Picture 11" descr="C:\Users\Lisa\Desktop\nsdl logo.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7838" y="5265738"/>
            <a:ext cx="1427162"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4" name="Rectangle 4"/>
          <p:cNvSpPr>
            <a:spLocks noChangeArrowheads="1"/>
          </p:cNvSpPr>
          <p:nvPr/>
        </p:nvSpPr>
        <p:spPr bwMode="auto">
          <a:xfrm>
            <a:off x="4773613" y="4314825"/>
            <a:ext cx="4141787"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pPr>
            <a:r>
              <a:rPr lang="en-US" altLang="en-US" sz="2000" b="1" smtClean="0">
                <a:solidFill>
                  <a:srgbClr val="000000"/>
                </a:solidFill>
              </a:rPr>
              <a:t>Mature platform leverages best practices in library science, tagging and schema protocols, metadata standards and interoperability</a:t>
            </a:r>
          </a:p>
        </p:txBody>
      </p:sp>
      <p:pic>
        <p:nvPicPr>
          <p:cNvPr id="13325" name="Picture 12" descr="C:\Users\Lisa\Desktop\floe logo.jp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73288" y="5065713"/>
            <a:ext cx="503237" cy="71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4681538" y="4257675"/>
            <a:ext cx="3975100" cy="1438275"/>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0" fontAlgn="base" hangingPunct="0">
              <a:spcBef>
                <a:spcPct val="0"/>
              </a:spcBef>
              <a:spcAft>
                <a:spcPct val="0"/>
              </a:spcAft>
              <a:buFont typeface="Times New Roman" charset="0"/>
              <a:buNone/>
              <a:defRPr/>
            </a:pPr>
            <a:endParaRPr lang="en-US">
              <a:solidFill>
                <a:srgbClr val="984807"/>
              </a:solidFill>
              <a:ea typeface="ＭＳ Ｐゴシック" charset="0"/>
              <a:cs typeface="ＭＳ Ｐゴシック" charset="0"/>
            </a:endParaRPr>
          </a:p>
        </p:txBody>
      </p:sp>
      <p:pic>
        <p:nvPicPr>
          <p:cNvPr id="13327" name="Picture 16"/>
          <p:cNvPicPr>
            <a:picLocks noChangeAspect="1"/>
          </p:cNvPicPr>
          <p:nvPr/>
        </p:nvPicPr>
        <p:blipFill>
          <a:blip r:embed="rId1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9925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Hubs</a:t>
            </a:r>
            <a:endParaRPr lang="en-US" sz="3200" b="1" dirty="0">
              <a:solidFill>
                <a:schemeClr val="bg1"/>
              </a:solidFill>
              <a:ea typeface="+mj-ea"/>
            </a:endParaRPr>
          </a:p>
        </p:txBody>
      </p:sp>
      <p:pic>
        <p:nvPicPr>
          <p:cNvPr id="14338"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5" descr="Screen Shot 2016-09-09 at 9.52.44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54213" y="946150"/>
            <a:ext cx="5235575" cy="575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5802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Hub</a:t>
            </a:r>
            <a:endParaRPr lang="en-US" sz="3200" b="1" dirty="0">
              <a:solidFill>
                <a:schemeClr val="bg1"/>
              </a:solidFill>
              <a:ea typeface="+mj-ea"/>
            </a:endParaRPr>
          </a:p>
        </p:txBody>
      </p:sp>
      <p:pic>
        <p:nvPicPr>
          <p:cNvPr id="15362"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1"/>
          <p:cNvSpPr>
            <a:spLocks noChangeArrowheads="1"/>
          </p:cNvSpPr>
          <p:nvPr/>
        </p:nvSpPr>
        <p:spPr bwMode="auto">
          <a:xfrm>
            <a:off x="292100" y="1054100"/>
            <a:ext cx="86360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914400" indent="-45720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pPr>
            <a:r>
              <a:rPr lang="en-US" altLang="en-US" sz="2800" smtClean="0">
                <a:solidFill>
                  <a:prstClr val="black"/>
                </a:solidFill>
              </a:rPr>
              <a:t>A Hub is a centralized location on OER Commons where an organization can aggregate and collect specific Collections, Groups, or Resources.</a:t>
            </a:r>
          </a:p>
          <a:p>
            <a:pPr eaLnBrk="0" fontAlgn="base" hangingPunct="0">
              <a:spcBef>
                <a:spcPct val="0"/>
              </a:spcBef>
              <a:spcAft>
                <a:spcPct val="0"/>
              </a:spcAft>
            </a:pPr>
            <a:endParaRPr lang="en-US" altLang="en-US" sz="2800" smtClean="0">
              <a:solidFill>
                <a:prstClr val="black"/>
              </a:solidFill>
            </a:endParaRPr>
          </a:p>
          <a:p>
            <a:pPr eaLnBrk="0" fontAlgn="base" hangingPunct="0">
              <a:spcBef>
                <a:spcPct val="0"/>
              </a:spcBef>
              <a:spcAft>
                <a:spcPct val="0"/>
              </a:spcAft>
            </a:pPr>
            <a:r>
              <a:rPr lang="en-US" altLang="en-US" sz="2800" smtClean="0">
                <a:solidFill>
                  <a:prstClr val="black"/>
                </a:solidFill>
              </a:rPr>
              <a:t>ISKME creates Hubs to help users find resources emphasizing a specific topic.</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Open Textbooks</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STEM Literacy</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Common Core</a:t>
            </a:r>
          </a:p>
          <a:p>
            <a:pPr lvl="1" eaLnBrk="0" fontAlgn="base" hangingPunct="0">
              <a:spcBef>
                <a:spcPct val="0"/>
              </a:spcBef>
              <a:spcAft>
                <a:spcPct val="0"/>
              </a:spcAft>
              <a:buFont typeface="Arial" panose="020B0604020202020204" pitchFamily="34" charset="0"/>
              <a:buChar char="•"/>
            </a:pPr>
            <a:endParaRPr lang="en-US" altLang="en-US" sz="2800" smtClean="0">
              <a:solidFill>
                <a:prstClr val="black"/>
              </a:solidFill>
            </a:endParaRPr>
          </a:p>
          <a:p>
            <a:pPr eaLnBrk="0" fontAlgn="base" hangingPunct="0">
              <a:spcBef>
                <a:spcPct val="0"/>
              </a:spcBef>
              <a:spcAft>
                <a:spcPct val="0"/>
              </a:spcAft>
            </a:pPr>
            <a:r>
              <a:rPr lang="en-US" altLang="en-US" sz="2800" smtClean="0">
                <a:solidFill>
                  <a:prstClr val="black"/>
                </a:solidFill>
              </a:rPr>
              <a:t>A Hub is a way for an organization to highlight high quality, vetted OER for members.</a:t>
            </a:r>
          </a:p>
        </p:txBody>
      </p:sp>
    </p:spTree>
    <p:extLst>
      <p:ext uri="{BB962C8B-B14F-4D97-AF65-F5344CB8AC3E}">
        <p14:creationId xmlns:p14="http://schemas.microsoft.com/office/powerpoint/2010/main" val="1606210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Hubs</a:t>
            </a:r>
            <a:endParaRPr lang="en-US" sz="3200" b="1" dirty="0">
              <a:solidFill>
                <a:schemeClr val="bg1"/>
              </a:solidFill>
              <a:ea typeface="+mj-ea"/>
            </a:endParaRPr>
          </a:p>
        </p:txBody>
      </p:sp>
      <p:pic>
        <p:nvPicPr>
          <p:cNvPr id="1638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92100" y="1054100"/>
            <a:ext cx="8636000" cy="6124575"/>
          </a:xfrm>
          <a:prstGeom prst="rect">
            <a:avLst/>
          </a:prstGeom>
        </p:spPr>
        <p:txBody>
          <a:bodyPr>
            <a:spAutoFit/>
          </a:bodyPr>
          <a:lstStyle/>
          <a:p>
            <a:pPr eaLnBrk="0" fontAlgn="base" hangingPunct="0">
              <a:spcBef>
                <a:spcPct val="0"/>
              </a:spcBef>
              <a:spcAft>
                <a:spcPct val="0"/>
              </a:spcAft>
              <a:defRPr/>
            </a:pPr>
            <a:r>
              <a:rPr lang="en-US" sz="2800" dirty="0">
                <a:solidFill>
                  <a:prstClr val="black"/>
                </a:solidFill>
                <a:ea typeface="ＭＳ Ｐゴシック" charset="0"/>
                <a:cs typeface="ＭＳ Ｐゴシック" charset="0"/>
              </a:rPr>
              <a:t>Statewide Hubs</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Michigan Colleges Online </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Minnesota OER Commons</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Washington OER Project</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Alamo Colleges</a:t>
            </a:r>
          </a:p>
          <a:p>
            <a:pPr eaLnBrk="0" fontAlgn="base" hangingPunct="0">
              <a:spcBef>
                <a:spcPct val="0"/>
              </a:spcBef>
              <a:spcAft>
                <a:spcPct val="0"/>
              </a:spcAft>
              <a:defRPr/>
            </a:pPr>
            <a:endParaRPr lang="en-US" sz="2800" dirty="0">
              <a:solidFill>
                <a:prstClr val="black"/>
              </a:solidFill>
              <a:ea typeface="ＭＳ Ｐゴシック" charset="0"/>
              <a:cs typeface="ＭＳ Ｐゴシック" charset="0"/>
            </a:endParaRPr>
          </a:p>
          <a:p>
            <a:pPr eaLnBrk="0" fontAlgn="base" hangingPunct="0">
              <a:spcBef>
                <a:spcPct val="0"/>
              </a:spcBef>
              <a:spcAft>
                <a:spcPct val="0"/>
              </a:spcAft>
              <a:defRPr/>
            </a:pPr>
            <a:r>
              <a:rPr lang="en-US" sz="2800" dirty="0">
                <a:solidFill>
                  <a:prstClr val="black"/>
                </a:solidFill>
                <a:ea typeface="ＭＳ Ｐゴシック" charset="0"/>
                <a:cs typeface="ＭＳ Ｐゴシック" charset="0"/>
              </a:rPr>
              <a:t>Topical Hubs</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Open Textbook Hub</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Common Core</a:t>
            </a:r>
          </a:p>
          <a:p>
            <a:pPr marL="457200" indent="-457200" eaLnBrk="0" fontAlgn="base" hangingPunct="0">
              <a:spcBef>
                <a:spcPct val="0"/>
              </a:spcBef>
              <a:spcAft>
                <a:spcPct val="0"/>
              </a:spcAft>
              <a:buFont typeface="Arial"/>
              <a:buChar char="•"/>
              <a:defRPr/>
            </a:pPr>
            <a:r>
              <a:rPr lang="en-US" sz="2800" dirty="0">
                <a:solidFill>
                  <a:prstClr val="black"/>
                </a:solidFill>
                <a:ea typeface="ＭＳ Ｐゴシック" charset="0"/>
                <a:cs typeface="ＭＳ Ｐゴシック" charset="0"/>
              </a:rPr>
              <a:t>STEM Literacy</a:t>
            </a:r>
          </a:p>
          <a:p>
            <a:pPr eaLnBrk="0" fontAlgn="base" hangingPunct="0">
              <a:spcBef>
                <a:spcPct val="0"/>
              </a:spcBef>
              <a:spcAft>
                <a:spcPct val="0"/>
              </a:spcAft>
              <a:defRPr/>
            </a:pPr>
            <a:endParaRPr lang="en-US" sz="2800" dirty="0">
              <a:solidFill>
                <a:prstClr val="black"/>
              </a:solidFill>
              <a:ea typeface="ＭＳ Ｐゴシック" charset="0"/>
              <a:cs typeface="ＭＳ Ｐゴシック" charset="0"/>
            </a:endParaRPr>
          </a:p>
          <a:p>
            <a:pPr eaLnBrk="0" fontAlgn="base" hangingPunct="0">
              <a:spcBef>
                <a:spcPct val="0"/>
              </a:spcBef>
              <a:spcAft>
                <a:spcPct val="0"/>
              </a:spcAft>
              <a:defRPr/>
            </a:pPr>
            <a:r>
              <a:rPr lang="en-US" sz="2800" dirty="0">
                <a:solidFill>
                  <a:prstClr val="black"/>
                </a:solidFill>
                <a:ea typeface="ＭＳ Ｐゴシック" charset="0"/>
                <a:cs typeface="ＭＳ Ｐゴシック" charset="0"/>
              </a:rPr>
              <a:t>OER Commons Partner Hubs</a:t>
            </a:r>
          </a:p>
          <a:p>
            <a:pPr marL="457200" indent="-457200" eaLnBrk="0" fontAlgn="base" hangingPunct="0">
              <a:spcBef>
                <a:spcPct val="0"/>
              </a:spcBef>
              <a:spcAft>
                <a:spcPct val="0"/>
              </a:spcAft>
              <a:buFont typeface="Arial"/>
              <a:buChar char="•"/>
              <a:defRPr/>
            </a:pPr>
            <a:r>
              <a:rPr lang="en-US" sz="2800" dirty="0" err="1">
                <a:solidFill>
                  <a:prstClr val="black"/>
                </a:solidFill>
                <a:ea typeface="ＭＳ Ｐゴシック" charset="0"/>
                <a:cs typeface="ＭＳ Ｐゴシック" charset="0"/>
              </a:rPr>
              <a:t>OpenStax</a:t>
            </a:r>
            <a:endParaRPr lang="en-US" sz="2800" dirty="0">
              <a:solidFill>
                <a:prstClr val="black"/>
              </a:solidFill>
              <a:ea typeface="ＭＳ Ｐゴシック" charset="0"/>
              <a:cs typeface="ＭＳ Ｐゴシック" charset="0"/>
            </a:endParaRPr>
          </a:p>
          <a:p>
            <a:pPr eaLnBrk="0" fontAlgn="base" hangingPunct="0">
              <a:spcBef>
                <a:spcPct val="0"/>
              </a:spcBef>
              <a:spcAft>
                <a:spcPct val="0"/>
              </a:spcAft>
              <a:defRPr/>
            </a:pPr>
            <a:endParaRPr lang="en-US" sz="2800" dirty="0">
              <a:solidFill>
                <a:prstClr val="black"/>
              </a:solidFill>
              <a:ea typeface="ＭＳ Ｐゴシック" charset="0"/>
              <a:cs typeface="ＭＳ Ｐゴシック" charset="0"/>
            </a:endParaRPr>
          </a:p>
        </p:txBody>
      </p:sp>
      <p:pic>
        <p:nvPicPr>
          <p:cNvPr id="16388" name="Picture 2" descr="Screen Shot 2016-09-12 at 2.34.32 P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53038" y="5168900"/>
            <a:ext cx="3217862"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4" descr="Screen Shot 2016-09-12 at 2.35.16 PM.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2725" y="3340100"/>
            <a:ext cx="31781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5" descr="Screen Shot 2016-09-12 at 2.35.59 PM.png"/>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43500" y="1430338"/>
            <a:ext cx="3321050" cy="156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600509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buFont typeface="Times New Roman" pitchFamily="18" charset="0"/>
              <a:buNone/>
              <a:defRPr/>
            </a:pPr>
            <a:r>
              <a:rPr lang="en-US" sz="3200" dirty="0" smtClean="0">
                <a:solidFill>
                  <a:schemeClr val="bg1"/>
                </a:solidFill>
                <a:ea typeface="+mj-ea"/>
              </a:rPr>
              <a:t>Search a Hub</a:t>
            </a:r>
            <a:endParaRPr lang="en-US" sz="3200" dirty="0">
              <a:solidFill>
                <a:schemeClr val="bg1"/>
              </a:solidFill>
              <a:ea typeface="+mj-ea"/>
            </a:endParaRPr>
          </a:p>
        </p:txBody>
      </p:sp>
      <p:pic>
        <p:nvPicPr>
          <p:cNvPr id="17410" name="Picture Placeholder 5" descr="Screen Shot 2016-10-14 at 1.19.39 PM.png"/>
          <p:cNvPicPr>
            <a:picLocks noGrp="1" noChangeAspect="1"/>
          </p:cNvPicPr>
          <p:nvPr>
            <p:ph type="pic" idx="1"/>
          </p:nvPr>
        </p:nvPicPr>
        <p:blipFill>
          <a:blip r:embed="rId3">
            <a:extLst>
              <a:ext uri="{28A0092B-C50C-407E-A947-70E740481C1C}">
                <a14:useLocalDpi xmlns:a14="http://schemas.microsoft.com/office/drawing/2010/main" val="0"/>
              </a:ext>
            </a:extLst>
          </a:blip>
          <a:srcRect t="-3455" b="-3455"/>
          <a:stretch>
            <a:fillRect/>
          </a:stretch>
        </p:blipFill>
        <p:spPr>
          <a:xfrm>
            <a:off x="355600" y="612775"/>
            <a:ext cx="8585200" cy="4114800"/>
          </a:xfrm>
        </p:spPr>
      </p:pic>
      <p:sp>
        <p:nvSpPr>
          <p:cNvPr id="17411" name="Text Placeholder 2"/>
          <p:cNvSpPr>
            <a:spLocks noGrp="1"/>
          </p:cNvSpPr>
          <p:nvPr>
            <p:ph type="body" sz="half" idx="2"/>
          </p:nvPr>
        </p:nvSpPr>
        <p:spPr>
          <a:xfrm>
            <a:off x="1270000" y="4876800"/>
            <a:ext cx="7010400" cy="1295400"/>
          </a:xfrm>
        </p:spPr>
        <p:txBody>
          <a:bodyPr/>
          <a:lstStyle/>
          <a:p>
            <a:pPr algn="ctr"/>
            <a:r>
              <a:rPr lang="en-US" altLang="en-US" sz="1800" smtClean="0"/>
              <a:t>Within a Hub, anyone can search the resources that have been curated into collections. Search also includes resources that are saved to Groups highlighted on a Hub.</a:t>
            </a:r>
          </a:p>
        </p:txBody>
      </p:sp>
      <p:pic>
        <p:nvPicPr>
          <p:cNvPr id="17412" name="Picture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p:cNvSpPr>
          <p:nvPr/>
        </p:nvSpPr>
        <p:spPr bwMode="auto">
          <a:xfrm>
            <a:off x="285750" y="0"/>
            <a:ext cx="878998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ormAutofit/>
          </a:bodyPr>
          <a:lstStyle>
            <a:lvl1pPr algn="l" rtl="0" eaLnBrk="0" fontAlgn="base" hangingPunct="0">
              <a:spcBef>
                <a:spcPct val="0"/>
              </a:spcBef>
              <a:spcAft>
                <a:spcPct val="0"/>
              </a:spcAft>
              <a:defRPr sz="2000" b="1" kern="1200">
                <a:solidFill>
                  <a:schemeClr val="tx1"/>
                </a:solidFill>
                <a:latin typeface="+mj-lt"/>
                <a:ea typeface="ＭＳ Ｐゴシック" charset="0"/>
                <a:cs typeface="MS PGothic"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buFont typeface="Times New Roman" pitchFamily="18" charset="0"/>
              <a:buNone/>
              <a:defRPr/>
            </a:pPr>
            <a:r>
              <a:rPr lang="en-US" sz="3200" dirty="0" smtClean="0">
                <a:solidFill>
                  <a:prstClr val="white"/>
                </a:solidFill>
              </a:rPr>
              <a:t>The OER Commons Hub: Vetted Resources</a:t>
            </a:r>
            <a:endParaRPr lang="en-US" sz="3200" dirty="0">
              <a:solidFill>
                <a:prstClr val="white"/>
              </a:solidFill>
            </a:endParaRPr>
          </a:p>
        </p:txBody>
      </p:sp>
    </p:spTree>
    <p:extLst>
      <p:ext uri="{BB962C8B-B14F-4D97-AF65-F5344CB8AC3E}">
        <p14:creationId xmlns:p14="http://schemas.microsoft.com/office/powerpoint/2010/main" val="37815353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buFont typeface="Times New Roman" pitchFamily="18" charset="0"/>
              <a:buNone/>
              <a:defRPr/>
            </a:pPr>
            <a:r>
              <a:rPr lang="en-US" sz="3200" dirty="0" smtClean="0">
                <a:solidFill>
                  <a:schemeClr val="bg1"/>
                </a:solidFill>
                <a:ea typeface="+mj-ea"/>
              </a:rPr>
              <a:t>Search a Hub</a:t>
            </a:r>
            <a:endParaRPr lang="en-US" sz="3200" dirty="0">
              <a:solidFill>
                <a:schemeClr val="bg1"/>
              </a:solidFill>
              <a:ea typeface="+mj-ea"/>
            </a:endParaRPr>
          </a:p>
        </p:txBody>
      </p:sp>
      <p:sp>
        <p:nvSpPr>
          <p:cNvPr id="19458" name="Text Placeholder 2"/>
          <p:cNvSpPr>
            <a:spLocks noGrp="1"/>
          </p:cNvSpPr>
          <p:nvPr>
            <p:ph type="body" sz="half" idx="2"/>
          </p:nvPr>
        </p:nvSpPr>
        <p:spPr>
          <a:xfrm>
            <a:off x="1270000" y="5054600"/>
            <a:ext cx="7010400" cy="1117600"/>
          </a:xfrm>
        </p:spPr>
        <p:txBody>
          <a:bodyPr/>
          <a:lstStyle/>
          <a:p>
            <a:pPr algn="ctr"/>
            <a:r>
              <a:rPr lang="en-US" altLang="en-US" sz="1800" smtClean="0"/>
              <a:t>Working with the team at OER Commons, a Hub can have content collections curated specifically for the Hub audience. Additionally, unique keywords can be used to further populate a Collection.</a:t>
            </a:r>
          </a:p>
        </p:txBody>
      </p:sp>
      <p:pic>
        <p:nvPicPr>
          <p:cNvPr id="19459"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0" name="Picture Placeholder 4" descr="Screen Shot 2016-10-14 at 1.24.38 PM.png"/>
          <p:cNvPicPr>
            <a:picLocks noGrp="1" noChangeAspect="1"/>
          </p:cNvPicPr>
          <p:nvPr>
            <p:ph type="pic" idx="1"/>
          </p:nvPr>
        </p:nvPicPr>
        <p:blipFill>
          <a:blip r:embed="rId4">
            <a:extLst>
              <a:ext uri="{28A0092B-C50C-407E-A947-70E740481C1C}">
                <a14:useLocalDpi xmlns:a14="http://schemas.microsoft.com/office/drawing/2010/main" val="0"/>
              </a:ext>
            </a:extLst>
          </a:blip>
          <a:srcRect l="-7796" r="-7796"/>
          <a:stretch>
            <a:fillRect/>
          </a:stretch>
        </p:blipFill>
        <p:spPr>
          <a:xfrm>
            <a:off x="1804988" y="892175"/>
            <a:ext cx="5486400" cy="4114800"/>
          </a:xfrm>
        </p:spPr>
      </p:pic>
      <p:sp>
        <p:nvSpPr>
          <p:cNvPr id="8" name="Title 1"/>
          <p:cNvSpPr txBox="1">
            <a:spLocks/>
          </p:cNvSpPr>
          <p:nvPr/>
        </p:nvSpPr>
        <p:spPr bwMode="auto">
          <a:xfrm>
            <a:off x="285750" y="0"/>
            <a:ext cx="878998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ormAutofit/>
          </a:bodyPr>
          <a:lstStyle>
            <a:lvl1pPr algn="l" rtl="0" eaLnBrk="0" fontAlgn="base" hangingPunct="0">
              <a:spcBef>
                <a:spcPct val="0"/>
              </a:spcBef>
              <a:spcAft>
                <a:spcPct val="0"/>
              </a:spcAft>
              <a:defRPr sz="2000" b="1" kern="1200">
                <a:solidFill>
                  <a:schemeClr val="tx1"/>
                </a:solidFill>
                <a:latin typeface="+mj-lt"/>
                <a:ea typeface="ＭＳ Ｐゴシック" charset="0"/>
                <a:cs typeface="MS PGothic"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buFont typeface="Times New Roman" pitchFamily="18" charset="0"/>
              <a:buNone/>
              <a:defRPr/>
            </a:pPr>
            <a:r>
              <a:rPr lang="en-US" sz="3200" dirty="0" smtClean="0">
                <a:solidFill>
                  <a:prstClr val="white"/>
                </a:solidFill>
              </a:rPr>
              <a:t>The OER Commons Hub: Highlight Topics</a:t>
            </a:r>
            <a:endParaRPr lang="en-US" sz="3200" dirty="0">
              <a:solidFill>
                <a:prstClr val="white"/>
              </a:solidFill>
            </a:endParaRPr>
          </a:p>
        </p:txBody>
      </p:sp>
    </p:spTree>
    <p:extLst>
      <p:ext uri="{BB962C8B-B14F-4D97-AF65-F5344CB8AC3E}">
        <p14:creationId xmlns:p14="http://schemas.microsoft.com/office/powerpoint/2010/main" val="18345948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normAutofit fontScale="90000"/>
          </a:bodyPr>
          <a:lstStyle/>
          <a:p>
            <a:pPr>
              <a:buFont typeface="Times New Roman" pitchFamily="18" charset="0"/>
              <a:buNone/>
              <a:defRPr/>
            </a:pPr>
            <a:r>
              <a:rPr lang="en-US" sz="3200" dirty="0" smtClean="0">
                <a:solidFill>
                  <a:schemeClr val="bg1"/>
                </a:solidFill>
                <a:ea typeface="+mj-ea"/>
              </a:rPr>
              <a:t>Search a Hub</a:t>
            </a:r>
            <a:endParaRPr lang="en-US" sz="3200" dirty="0">
              <a:solidFill>
                <a:schemeClr val="bg1"/>
              </a:solidFill>
              <a:ea typeface="+mj-ea"/>
            </a:endParaRPr>
          </a:p>
        </p:txBody>
      </p:sp>
      <p:sp>
        <p:nvSpPr>
          <p:cNvPr id="20482" name="Text Placeholder 2"/>
          <p:cNvSpPr>
            <a:spLocks noGrp="1"/>
          </p:cNvSpPr>
          <p:nvPr>
            <p:ph type="body" sz="half" idx="2"/>
          </p:nvPr>
        </p:nvSpPr>
        <p:spPr>
          <a:xfrm>
            <a:off x="1244600" y="5130800"/>
            <a:ext cx="7010400" cy="1295400"/>
          </a:xfrm>
        </p:spPr>
        <p:txBody>
          <a:bodyPr/>
          <a:lstStyle/>
          <a:p>
            <a:pPr algn="ctr"/>
            <a:r>
              <a:rPr lang="en-US" altLang="en-US" sz="1800" smtClean="0"/>
              <a:t>Groups can be highlighted on a Hub. A Group is a community of practice on OER Commons where members can curate resources, organize them, collaborate on authoring, and hold discussions using the Discussion board.</a:t>
            </a:r>
          </a:p>
        </p:txBody>
      </p:sp>
      <p:pic>
        <p:nvPicPr>
          <p:cNvPr id="20483"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Placeholder 4" descr="Screen Shot 2016-10-14 at 1.26.04 PM.png"/>
          <p:cNvPicPr>
            <a:picLocks noGrp="1" noChangeAspect="1"/>
          </p:cNvPicPr>
          <p:nvPr>
            <p:ph type="pic" idx="1"/>
          </p:nvPr>
        </p:nvPicPr>
        <p:blipFill>
          <a:blip r:embed="rId4">
            <a:extLst>
              <a:ext uri="{28A0092B-C50C-407E-A947-70E740481C1C}">
                <a14:useLocalDpi xmlns:a14="http://schemas.microsoft.com/office/drawing/2010/main" val="0"/>
              </a:ext>
            </a:extLst>
          </a:blip>
          <a:srcRect l="-3674" r="-3674"/>
          <a:stretch>
            <a:fillRect/>
          </a:stretch>
        </p:blipFill>
        <p:spPr>
          <a:xfrm>
            <a:off x="1828800" y="812800"/>
            <a:ext cx="5486400" cy="4117975"/>
          </a:xfrm>
        </p:spPr>
      </p:pic>
      <p:sp>
        <p:nvSpPr>
          <p:cNvPr id="8" name="Title 1"/>
          <p:cNvSpPr txBox="1">
            <a:spLocks/>
          </p:cNvSpPr>
          <p:nvPr/>
        </p:nvSpPr>
        <p:spPr bwMode="auto">
          <a:xfrm>
            <a:off x="285750" y="0"/>
            <a:ext cx="8789988"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nchor="b">
            <a:normAutofit/>
          </a:bodyPr>
          <a:lstStyle>
            <a:lvl1pPr algn="l" rtl="0" eaLnBrk="0" fontAlgn="base" hangingPunct="0">
              <a:spcBef>
                <a:spcPct val="0"/>
              </a:spcBef>
              <a:spcAft>
                <a:spcPct val="0"/>
              </a:spcAft>
              <a:defRPr sz="2000" b="1" kern="1200">
                <a:solidFill>
                  <a:schemeClr val="tx1"/>
                </a:solidFill>
                <a:latin typeface="+mj-lt"/>
                <a:ea typeface="ＭＳ Ｐゴシック" charset="0"/>
                <a:cs typeface="MS PGothic" charset="0"/>
              </a:defRPr>
            </a:lvl1pPr>
            <a:lvl2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2pPr>
            <a:lvl3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3pPr>
            <a:lvl4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4pPr>
            <a:lvl5pPr algn="ctr" rtl="0" eaLnBrk="0" fontAlgn="base" hangingPunct="0">
              <a:spcBef>
                <a:spcPct val="0"/>
              </a:spcBef>
              <a:spcAft>
                <a:spcPct val="0"/>
              </a:spcAft>
              <a:defRPr sz="4400">
                <a:solidFill>
                  <a:schemeClr val="tx1"/>
                </a:solidFill>
                <a:latin typeface="Calibri" charset="0"/>
                <a:ea typeface="ＭＳ Ｐゴシック" charset="0"/>
                <a:cs typeface="MS PGothic" charset="0"/>
              </a:defRPr>
            </a:lvl5pPr>
            <a:lvl6pPr marL="457200" algn="ctr"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buFont typeface="Times New Roman" pitchFamily="18" charset="0"/>
              <a:buNone/>
              <a:defRPr/>
            </a:pPr>
            <a:r>
              <a:rPr lang="en-US" sz="3200" dirty="0" smtClean="0">
                <a:solidFill>
                  <a:prstClr val="white"/>
                </a:solidFill>
              </a:rPr>
              <a:t>The OER Commons Hub: Collaborate</a:t>
            </a:r>
            <a:endParaRPr lang="en-US" sz="3200" dirty="0">
              <a:solidFill>
                <a:prstClr val="white"/>
              </a:solidFill>
            </a:endParaRPr>
          </a:p>
        </p:txBody>
      </p:sp>
    </p:spTree>
    <p:extLst>
      <p:ext uri="{BB962C8B-B14F-4D97-AF65-F5344CB8AC3E}">
        <p14:creationId xmlns:p14="http://schemas.microsoft.com/office/powerpoint/2010/main" val="22741778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172200" cy="1143000"/>
          </a:xfrm>
        </p:spPr>
        <p:txBody>
          <a:bodyPr/>
          <a:lstStyle/>
          <a:p>
            <a:pPr algn="r"/>
            <a:r>
              <a:rPr lang="en-US" dirty="0" smtClean="0"/>
              <a:t>Agenda</a:t>
            </a:r>
            <a:endParaRPr lang="en-US" dirty="0"/>
          </a:p>
        </p:txBody>
      </p:sp>
      <p:sp>
        <p:nvSpPr>
          <p:cNvPr id="3" name="Content Placeholder 2"/>
          <p:cNvSpPr>
            <a:spLocks noGrp="1"/>
          </p:cNvSpPr>
          <p:nvPr>
            <p:ph idx="1"/>
          </p:nvPr>
        </p:nvSpPr>
        <p:spPr>
          <a:xfrm>
            <a:off x="685800" y="2057400"/>
            <a:ext cx="7620000" cy="4343400"/>
          </a:xfrm>
        </p:spPr>
        <p:txBody>
          <a:bodyPr>
            <a:normAutofit/>
          </a:bodyPr>
          <a:lstStyle/>
          <a:p>
            <a:r>
              <a:rPr lang="en-US" sz="3200" dirty="0" smtClean="0">
                <a:solidFill>
                  <a:srgbClr val="002060"/>
                </a:solidFill>
              </a:rPr>
              <a:t>Defining Open Educational Resources</a:t>
            </a:r>
          </a:p>
          <a:p>
            <a:r>
              <a:rPr lang="en-US" sz="3200" dirty="0">
                <a:solidFill>
                  <a:srgbClr val="002060"/>
                </a:solidFill>
              </a:rPr>
              <a:t>It’s About Student </a:t>
            </a:r>
            <a:r>
              <a:rPr lang="en-US" sz="3200" dirty="0" smtClean="0">
                <a:solidFill>
                  <a:srgbClr val="002060"/>
                </a:solidFill>
              </a:rPr>
              <a:t>Success</a:t>
            </a:r>
            <a:endParaRPr lang="en-US" sz="3200" dirty="0" smtClean="0">
              <a:solidFill>
                <a:srgbClr val="002060"/>
              </a:solidFill>
            </a:endParaRPr>
          </a:p>
          <a:p>
            <a:r>
              <a:rPr lang="en-US" sz="3200" dirty="0" smtClean="0">
                <a:solidFill>
                  <a:srgbClr val="002060"/>
                </a:solidFill>
              </a:rPr>
              <a:t>MCO </a:t>
            </a:r>
            <a:r>
              <a:rPr lang="en-US" sz="3200" dirty="0" smtClean="0">
                <a:solidFill>
                  <a:srgbClr val="002060"/>
                </a:solidFill>
              </a:rPr>
              <a:t>OER Initiative</a:t>
            </a:r>
          </a:p>
          <a:p>
            <a:r>
              <a:rPr lang="en-US" sz="3200" dirty="0" smtClean="0">
                <a:solidFill>
                  <a:srgbClr val="002060"/>
                </a:solidFill>
              </a:rPr>
              <a:t>MCO </a:t>
            </a:r>
            <a:r>
              <a:rPr lang="en-US" sz="3200" dirty="0" smtClean="0">
                <a:solidFill>
                  <a:srgbClr val="002060"/>
                </a:solidFill>
              </a:rPr>
              <a:t>OER Repository </a:t>
            </a:r>
          </a:p>
          <a:p>
            <a:r>
              <a:rPr lang="en-US" sz="3200" dirty="0" smtClean="0">
                <a:solidFill>
                  <a:srgbClr val="002060"/>
                </a:solidFill>
              </a:rPr>
              <a:t>How to start</a:t>
            </a:r>
            <a:endParaRPr lang="en-US" sz="3200" dirty="0" smtClean="0">
              <a:solidFill>
                <a:srgbClr val="002060"/>
              </a:solidFill>
            </a:endParaRPr>
          </a:p>
          <a:p>
            <a:r>
              <a:rPr lang="en-US" sz="3200" dirty="0" smtClean="0">
                <a:solidFill>
                  <a:srgbClr val="002060"/>
                </a:solidFill>
              </a:rPr>
              <a:t>Question &amp; Answer</a:t>
            </a:r>
          </a:p>
          <a:p>
            <a:endParaRPr lang="en-US" sz="3200" dirty="0">
              <a:solidFill>
                <a:srgbClr val="00206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18741778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Toolset: Groups</a:t>
            </a:r>
            <a:endParaRPr lang="en-US" sz="3200" b="1" dirty="0">
              <a:solidFill>
                <a:schemeClr val="bg1"/>
              </a:solidFill>
              <a:ea typeface="+mj-ea"/>
            </a:endParaRPr>
          </a:p>
        </p:txBody>
      </p:sp>
      <p:pic>
        <p:nvPicPr>
          <p:cNvPr id="23554"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Rectangle 1"/>
          <p:cNvSpPr>
            <a:spLocks noChangeArrowheads="1"/>
          </p:cNvSpPr>
          <p:nvPr/>
        </p:nvSpPr>
        <p:spPr bwMode="auto">
          <a:xfrm>
            <a:off x="292100" y="1054100"/>
            <a:ext cx="8636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pPr>
            <a:r>
              <a:rPr lang="en-US" altLang="en-US" sz="2800" smtClean="0">
                <a:solidFill>
                  <a:prstClr val="black"/>
                </a:solidFill>
              </a:rPr>
              <a:t>Anyone can look at another Group’s collections.</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Get ideas about resources that are in use by others.</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Find resources that are newly added to Groups of interest.</a:t>
            </a:r>
          </a:p>
          <a:p>
            <a:pPr eaLnBrk="0" fontAlgn="base" hangingPunct="0">
              <a:spcBef>
                <a:spcPct val="0"/>
              </a:spcBef>
              <a:spcAft>
                <a:spcPct val="0"/>
              </a:spcAft>
            </a:pPr>
            <a:r>
              <a:rPr lang="en-US" altLang="en-US" sz="2800" smtClean="0">
                <a:solidFill>
                  <a:prstClr val="black"/>
                </a:solidFill>
              </a:rPr>
              <a:t>Access your Group via your LMS</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We offer LTI access to a Group so all your curated resources are easily added to your LMS.</a:t>
            </a:r>
          </a:p>
          <a:p>
            <a:pPr eaLnBrk="0" fontAlgn="base" hangingPunct="0">
              <a:spcBef>
                <a:spcPct val="0"/>
              </a:spcBef>
              <a:spcAft>
                <a:spcPct val="0"/>
              </a:spcAft>
            </a:pPr>
            <a:r>
              <a:rPr lang="en-US" altLang="en-US" sz="2800" smtClean="0">
                <a:solidFill>
                  <a:prstClr val="black"/>
                </a:solidFill>
              </a:rPr>
              <a:t>Add Groups to Your Hub</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Aggregating Groups on a Hub creates a sense of community and shared purpose.</a:t>
            </a:r>
          </a:p>
          <a:p>
            <a:pPr lvl="1" eaLnBrk="0" fontAlgn="base" hangingPunct="0">
              <a:spcBef>
                <a:spcPct val="0"/>
              </a:spcBef>
              <a:spcAft>
                <a:spcPct val="0"/>
              </a:spcAft>
              <a:buFont typeface="Arial" panose="020B0604020202020204" pitchFamily="34" charset="0"/>
              <a:buChar char="•"/>
            </a:pPr>
            <a:endParaRPr lang="en-US" altLang="en-US" sz="2800" smtClean="0">
              <a:solidFill>
                <a:prstClr val="black"/>
              </a:solidFill>
            </a:endParaRPr>
          </a:p>
        </p:txBody>
      </p:sp>
    </p:spTree>
    <p:extLst>
      <p:ext uri="{BB962C8B-B14F-4D97-AF65-F5344CB8AC3E}">
        <p14:creationId xmlns:p14="http://schemas.microsoft.com/office/powerpoint/2010/main" val="35035387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Groups</a:t>
            </a:r>
            <a:endParaRPr lang="en-US" sz="3200" b="1" dirty="0">
              <a:solidFill>
                <a:schemeClr val="bg1"/>
              </a:solidFill>
              <a:ea typeface="+mj-ea"/>
            </a:endParaRPr>
          </a:p>
        </p:txBody>
      </p:sp>
      <p:pic>
        <p:nvPicPr>
          <p:cNvPr id="21506"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7" name="Picture 4" descr="Screen Shot 2016-09-09 at 9.48.46 A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0775" y="1020763"/>
            <a:ext cx="6902450" cy="4833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5580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85750" y="0"/>
            <a:ext cx="8789988" cy="762000"/>
          </a:xfrm>
        </p:spPr>
        <p:txBody>
          <a:bodyPr>
            <a:normAutofit/>
          </a:bodyPr>
          <a:lstStyle/>
          <a:p>
            <a:pPr algn="l">
              <a:buFont typeface="Times New Roman" pitchFamily="18" charset="0"/>
              <a:buNone/>
              <a:defRPr/>
            </a:pPr>
            <a:r>
              <a:rPr lang="en-US" sz="3200" b="1" dirty="0" smtClean="0">
                <a:solidFill>
                  <a:schemeClr val="bg1"/>
                </a:solidFill>
                <a:ea typeface="+mj-ea"/>
              </a:rPr>
              <a:t>The OER Commons Groups</a:t>
            </a:r>
            <a:endParaRPr lang="en-US" sz="3200" b="1" dirty="0">
              <a:solidFill>
                <a:schemeClr val="bg1"/>
              </a:solidFill>
              <a:ea typeface="+mj-ea"/>
            </a:endParaRPr>
          </a:p>
        </p:txBody>
      </p:sp>
      <p:pic>
        <p:nvPicPr>
          <p:cNvPr id="22530" name="Picture 1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054975" y="269875"/>
            <a:ext cx="949325" cy="65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Rectangle 1"/>
          <p:cNvSpPr>
            <a:spLocks noChangeArrowheads="1"/>
          </p:cNvSpPr>
          <p:nvPr/>
        </p:nvSpPr>
        <p:spPr bwMode="auto">
          <a:xfrm>
            <a:off x="292100" y="1054100"/>
            <a:ext cx="863600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Calibri" panose="020F0502020204030204" pitchFamily="34" charset="0"/>
                <a:ea typeface="MS PGothic" panose="020B0600070205080204" pitchFamily="34" charset="-128"/>
              </a:defRPr>
            </a:lvl1pPr>
            <a:lvl2pPr marL="742950" indent="-285750">
              <a:defRPr sz="2400">
                <a:solidFill>
                  <a:schemeClr val="tx1"/>
                </a:solidFill>
                <a:latin typeface="Calibri" panose="020F0502020204030204" pitchFamily="34" charset="0"/>
                <a:ea typeface="MS PGothic" panose="020B0600070205080204" pitchFamily="34" charset="-128"/>
              </a:defRPr>
            </a:lvl2pPr>
            <a:lvl3pPr marL="1143000" indent="-228600">
              <a:defRPr sz="2400">
                <a:solidFill>
                  <a:schemeClr val="tx1"/>
                </a:solidFill>
                <a:latin typeface="Calibri" panose="020F0502020204030204" pitchFamily="34" charset="0"/>
                <a:ea typeface="MS PGothic" panose="020B0600070205080204" pitchFamily="34" charset="-128"/>
              </a:defRPr>
            </a:lvl3pPr>
            <a:lvl4pPr marL="1600200" indent="-228600">
              <a:defRPr sz="2400">
                <a:solidFill>
                  <a:schemeClr val="tx1"/>
                </a:solidFill>
                <a:latin typeface="Calibri" panose="020F0502020204030204" pitchFamily="34" charset="0"/>
                <a:ea typeface="MS PGothic" panose="020B0600070205080204" pitchFamily="34" charset="-128"/>
              </a:defRPr>
            </a:lvl4pPr>
            <a:lvl5pPr marL="2057400" indent="-228600">
              <a:defRPr sz="24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Calibri" panose="020F0502020204030204" pitchFamily="34" charset="0"/>
                <a:ea typeface="MS PGothic" panose="020B0600070205080204" pitchFamily="34" charset="-128"/>
              </a:defRPr>
            </a:lvl9pPr>
          </a:lstStyle>
          <a:p>
            <a:pPr eaLnBrk="0" fontAlgn="base" hangingPunct="0">
              <a:spcBef>
                <a:spcPct val="0"/>
              </a:spcBef>
              <a:spcAft>
                <a:spcPct val="0"/>
              </a:spcAft>
            </a:pPr>
            <a:r>
              <a:rPr lang="en-US" altLang="en-US" sz="2800" smtClean="0">
                <a:solidFill>
                  <a:prstClr val="black"/>
                </a:solidFill>
              </a:rPr>
              <a:t>Any registered user can create an OER Commons Group.</a:t>
            </a:r>
          </a:p>
          <a:p>
            <a:pPr eaLnBrk="0" fontAlgn="base" hangingPunct="0">
              <a:spcBef>
                <a:spcPct val="0"/>
              </a:spcBef>
              <a:spcAft>
                <a:spcPct val="0"/>
              </a:spcAft>
            </a:pPr>
            <a:endParaRPr lang="en-US" altLang="en-US" sz="2800" smtClean="0">
              <a:solidFill>
                <a:prstClr val="black"/>
              </a:solidFill>
            </a:endParaRPr>
          </a:p>
          <a:p>
            <a:pPr eaLnBrk="0" fontAlgn="base" hangingPunct="0">
              <a:spcBef>
                <a:spcPct val="0"/>
              </a:spcBef>
              <a:spcAft>
                <a:spcPct val="0"/>
              </a:spcAft>
            </a:pPr>
            <a:r>
              <a:rPr lang="en-US" altLang="en-US" sz="2800" smtClean="0">
                <a:solidFill>
                  <a:prstClr val="black"/>
                </a:solidFill>
              </a:rPr>
              <a:t>Groups provide a space for people to collect, curate, and organize OER.</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Create your own folder structure</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Save resources to your Group</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Work with others to create and suggest new resources for a Group.</a:t>
            </a:r>
          </a:p>
          <a:p>
            <a:pPr lvl="1" eaLnBrk="0" fontAlgn="base" hangingPunct="0">
              <a:spcBef>
                <a:spcPct val="0"/>
              </a:spcBef>
              <a:spcAft>
                <a:spcPct val="0"/>
              </a:spcAft>
              <a:buFont typeface="Arial" panose="020B0604020202020204" pitchFamily="34" charset="0"/>
              <a:buChar char="•"/>
            </a:pPr>
            <a:r>
              <a:rPr lang="en-US" altLang="en-US" sz="2800" smtClean="0">
                <a:solidFill>
                  <a:prstClr val="black"/>
                </a:solidFill>
              </a:rPr>
              <a:t>Engage in Discussions with other Group members.</a:t>
            </a:r>
          </a:p>
        </p:txBody>
      </p:sp>
    </p:spTree>
    <p:extLst>
      <p:ext uri="{BB962C8B-B14F-4D97-AF65-F5344CB8AC3E}">
        <p14:creationId xmlns:p14="http://schemas.microsoft.com/office/powerpoint/2010/main" val="8131718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804" y="274638"/>
            <a:ext cx="6645396" cy="1143000"/>
          </a:xfrm>
        </p:spPr>
        <p:txBody>
          <a:bodyPr/>
          <a:lstStyle/>
          <a:p>
            <a:pPr algn="r"/>
            <a:r>
              <a:rPr lang="en-US" dirty="0" smtClean="0">
                <a:latin typeface="+mn-lt"/>
              </a:rPr>
              <a:t>Resource Organization</a:t>
            </a:r>
            <a:endParaRPr lang="en-US" dirty="0">
              <a:latin typeface="+mn-lt"/>
            </a:endParaRPr>
          </a:p>
        </p:txBody>
      </p:sp>
      <p:sp>
        <p:nvSpPr>
          <p:cNvPr id="3" name="Content Placeholder 2"/>
          <p:cNvSpPr>
            <a:spLocks noGrp="1"/>
          </p:cNvSpPr>
          <p:nvPr>
            <p:ph idx="1"/>
          </p:nvPr>
        </p:nvSpPr>
        <p:spPr>
          <a:xfrm>
            <a:off x="1066800" y="2286000"/>
            <a:ext cx="7010400" cy="3124200"/>
          </a:xfrm>
        </p:spPr>
        <p:txBody>
          <a:bodyPr>
            <a:noAutofit/>
          </a:bodyPr>
          <a:lstStyle/>
          <a:p>
            <a:r>
              <a:rPr lang="en-US" sz="3000" dirty="0" smtClean="0">
                <a:solidFill>
                  <a:schemeClr val="tx2"/>
                </a:solidFill>
              </a:rPr>
              <a:t>Subject Areas</a:t>
            </a:r>
          </a:p>
          <a:p>
            <a:r>
              <a:rPr lang="en-US" sz="3000" dirty="0" smtClean="0">
                <a:solidFill>
                  <a:schemeClr val="tx2"/>
                </a:solidFill>
              </a:rPr>
              <a:t>Education Levels</a:t>
            </a:r>
          </a:p>
          <a:p>
            <a:r>
              <a:rPr lang="en-US" sz="3000" dirty="0" smtClean="0">
                <a:solidFill>
                  <a:schemeClr val="tx2"/>
                </a:solidFill>
              </a:rPr>
              <a:t>Material Types</a:t>
            </a:r>
          </a:p>
          <a:p>
            <a:r>
              <a:rPr lang="en-US" sz="3000" dirty="0" smtClean="0">
                <a:solidFill>
                  <a:schemeClr val="tx2"/>
                </a:solidFill>
              </a:rPr>
              <a:t>Media Formats</a:t>
            </a:r>
          </a:p>
          <a:p>
            <a:pPr marL="114300" indent="0">
              <a:buNone/>
            </a:pPr>
            <a:endParaRPr lang="en-US" sz="3000" dirty="0">
              <a:solidFill>
                <a:schemeClr val="tx2"/>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431804"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55372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804" y="274638"/>
            <a:ext cx="6645396" cy="1143000"/>
          </a:xfrm>
        </p:spPr>
        <p:txBody>
          <a:bodyPr/>
          <a:lstStyle/>
          <a:p>
            <a:pPr algn="r"/>
            <a:r>
              <a:rPr lang="en-US" dirty="0" smtClean="0">
                <a:latin typeface="+mn-lt"/>
              </a:rPr>
              <a:t>Conditions of Use</a:t>
            </a:r>
            <a:endParaRPr lang="en-US" dirty="0">
              <a:latin typeface="+mn-lt"/>
            </a:endParaRPr>
          </a:p>
        </p:txBody>
      </p:sp>
      <p:sp>
        <p:nvSpPr>
          <p:cNvPr id="3" name="Content Placeholder 2"/>
          <p:cNvSpPr>
            <a:spLocks noGrp="1"/>
          </p:cNvSpPr>
          <p:nvPr>
            <p:ph idx="1"/>
          </p:nvPr>
        </p:nvSpPr>
        <p:spPr>
          <a:xfrm>
            <a:off x="1066800" y="1647825"/>
            <a:ext cx="7010400" cy="4829175"/>
          </a:xfrm>
        </p:spPr>
        <p:txBody>
          <a:bodyPr>
            <a:noAutofit/>
          </a:bodyPr>
          <a:lstStyle/>
          <a:p>
            <a:r>
              <a:rPr lang="en-US" sz="3000" b="1" dirty="0" smtClean="0">
                <a:solidFill>
                  <a:schemeClr val="tx2"/>
                </a:solidFill>
              </a:rPr>
              <a:t>No strings attached </a:t>
            </a:r>
            <a:r>
              <a:rPr lang="en-US" sz="3000" dirty="0" smtClean="0">
                <a:solidFill>
                  <a:schemeClr val="tx2"/>
                </a:solidFill>
              </a:rPr>
              <a:t>– no restrictions, give credit to the author as required.</a:t>
            </a:r>
          </a:p>
          <a:p>
            <a:r>
              <a:rPr lang="en-US" sz="3000" b="1" dirty="0" smtClean="0">
                <a:solidFill>
                  <a:schemeClr val="tx2"/>
                </a:solidFill>
              </a:rPr>
              <a:t>Remix and Share </a:t>
            </a:r>
            <a:r>
              <a:rPr lang="en-US" sz="3000" dirty="0" smtClean="0">
                <a:solidFill>
                  <a:schemeClr val="tx2"/>
                </a:solidFill>
              </a:rPr>
              <a:t>– any changes come with some restrictions including how it is shared.</a:t>
            </a:r>
          </a:p>
          <a:p>
            <a:r>
              <a:rPr lang="en-US" sz="3000" b="1" dirty="0" smtClean="0">
                <a:solidFill>
                  <a:schemeClr val="tx2"/>
                </a:solidFill>
              </a:rPr>
              <a:t>Share only </a:t>
            </a:r>
            <a:r>
              <a:rPr lang="en-US" sz="3000" dirty="0" smtClean="0">
                <a:solidFill>
                  <a:schemeClr val="tx2"/>
                </a:solidFill>
              </a:rPr>
              <a:t>– can’t make changes</a:t>
            </a:r>
          </a:p>
          <a:p>
            <a:r>
              <a:rPr lang="en-US" sz="3000" b="1" dirty="0" smtClean="0">
                <a:solidFill>
                  <a:schemeClr val="tx2"/>
                </a:solidFill>
              </a:rPr>
              <a:t>Read the fine print </a:t>
            </a:r>
            <a:r>
              <a:rPr lang="en-US" sz="3000" dirty="0" smtClean="0">
                <a:solidFill>
                  <a:schemeClr val="tx2"/>
                </a:solidFill>
              </a:rPr>
              <a:t>– everything else – such as Fair Use/TEACH Act.</a:t>
            </a:r>
          </a:p>
          <a:p>
            <a:endParaRPr lang="en-US" sz="3000" dirty="0" smtClean="0">
              <a:solidFill>
                <a:schemeClr val="tx2"/>
              </a:solidFill>
            </a:endParaRPr>
          </a:p>
          <a:p>
            <a:endParaRPr lang="en-US" sz="3000" dirty="0">
              <a:solidFill>
                <a:schemeClr val="tx2"/>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431804"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887596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804" y="274638"/>
            <a:ext cx="6645396" cy="1143000"/>
          </a:xfrm>
        </p:spPr>
        <p:txBody>
          <a:bodyPr/>
          <a:lstStyle/>
          <a:p>
            <a:pPr algn="r"/>
            <a:r>
              <a:rPr lang="en-US" dirty="0" smtClean="0">
                <a:latin typeface="+mn-lt"/>
              </a:rPr>
              <a:t>Member Tools</a:t>
            </a:r>
            <a:endParaRPr lang="en-US" dirty="0">
              <a:latin typeface="+mn-lt"/>
            </a:endParaRPr>
          </a:p>
        </p:txBody>
      </p:sp>
      <p:sp>
        <p:nvSpPr>
          <p:cNvPr id="3" name="Content Placeholder 2"/>
          <p:cNvSpPr>
            <a:spLocks noGrp="1"/>
          </p:cNvSpPr>
          <p:nvPr>
            <p:ph idx="1"/>
          </p:nvPr>
        </p:nvSpPr>
        <p:spPr>
          <a:xfrm>
            <a:off x="1066800" y="1752600"/>
            <a:ext cx="7010400" cy="4953000"/>
          </a:xfrm>
        </p:spPr>
        <p:txBody>
          <a:bodyPr>
            <a:noAutofit/>
          </a:bodyPr>
          <a:lstStyle/>
          <a:p>
            <a:r>
              <a:rPr lang="en-US" sz="3000" dirty="0" smtClean="0">
                <a:solidFill>
                  <a:schemeClr val="tx2"/>
                </a:solidFill>
              </a:rPr>
              <a:t>Tag – classify resources</a:t>
            </a:r>
          </a:p>
          <a:p>
            <a:r>
              <a:rPr lang="en-US" sz="3000" dirty="0" smtClean="0">
                <a:solidFill>
                  <a:schemeClr val="tx2"/>
                </a:solidFill>
              </a:rPr>
              <a:t>Rate – mark the relevance and value</a:t>
            </a:r>
          </a:p>
          <a:p>
            <a:r>
              <a:rPr lang="en-US" sz="3000" dirty="0" smtClean="0">
                <a:solidFill>
                  <a:schemeClr val="tx2"/>
                </a:solidFill>
              </a:rPr>
              <a:t>Review – provide a public review of a resource for others</a:t>
            </a:r>
          </a:p>
          <a:p>
            <a:r>
              <a:rPr lang="en-US" sz="3000" dirty="0" smtClean="0">
                <a:solidFill>
                  <a:schemeClr val="tx2"/>
                </a:solidFill>
              </a:rPr>
              <a:t>Save – to a personal folder for easy access</a:t>
            </a:r>
          </a:p>
          <a:p>
            <a:r>
              <a:rPr lang="en-US" sz="3000" dirty="0" smtClean="0">
                <a:solidFill>
                  <a:schemeClr val="tx2"/>
                </a:solidFill>
              </a:rPr>
              <a:t>Note – add a private note to an item, viewable only by you.</a:t>
            </a:r>
          </a:p>
          <a:p>
            <a:r>
              <a:rPr lang="en-US" sz="3000" dirty="0" smtClean="0">
                <a:solidFill>
                  <a:schemeClr val="tx2"/>
                </a:solidFill>
              </a:rPr>
              <a:t>Contribute Content </a:t>
            </a:r>
          </a:p>
          <a:p>
            <a:endParaRPr lang="en-US" sz="3000" dirty="0">
              <a:solidFill>
                <a:schemeClr val="tx2"/>
              </a:solidFill>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431804"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199735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1804" y="274638"/>
            <a:ext cx="6645396" cy="1143000"/>
          </a:xfrm>
        </p:spPr>
        <p:txBody>
          <a:bodyPr/>
          <a:lstStyle/>
          <a:p>
            <a:pPr algn="r"/>
            <a:r>
              <a:rPr lang="en-US" dirty="0" smtClean="0">
                <a:latin typeface="+mn-lt"/>
              </a:rPr>
              <a:t>Before we start the tour…</a:t>
            </a:r>
            <a:endParaRPr lang="en-US" dirty="0">
              <a:latin typeface="+mn-lt"/>
            </a:endParaRPr>
          </a:p>
        </p:txBody>
      </p:sp>
      <p:sp>
        <p:nvSpPr>
          <p:cNvPr id="3" name="Content Placeholder 2"/>
          <p:cNvSpPr>
            <a:spLocks noGrp="1"/>
          </p:cNvSpPr>
          <p:nvPr>
            <p:ph idx="1"/>
          </p:nvPr>
        </p:nvSpPr>
        <p:spPr>
          <a:xfrm>
            <a:off x="838200" y="1752600"/>
            <a:ext cx="7239000" cy="4038600"/>
          </a:xfrm>
        </p:spPr>
        <p:txBody>
          <a:bodyPr>
            <a:noAutofit/>
          </a:bodyPr>
          <a:lstStyle/>
          <a:p>
            <a:pPr marL="114300" indent="0">
              <a:buNone/>
            </a:pPr>
            <a:r>
              <a:rPr lang="en-US" sz="3200" dirty="0"/>
              <a:t>Things to </a:t>
            </a:r>
            <a:r>
              <a:rPr lang="en-US" sz="3200" dirty="0" smtClean="0"/>
              <a:t>Consider:</a:t>
            </a:r>
            <a:endParaRPr lang="en-US" sz="3000" dirty="0" smtClean="0">
              <a:solidFill>
                <a:schemeClr val="tx2"/>
              </a:solidFill>
            </a:endParaRPr>
          </a:p>
          <a:p>
            <a:r>
              <a:rPr lang="en-US" sz="3000" dirty="0" smtClean="0">
                <a:solidFill>
                  <a:schemeClr val="tx2"/>
                </a:solidFill>
              </a:rPr>
              <a:t>Textbook policies (department/college)</a:t>
            </a:r>
          </a:p>
          <a:p>
            <a:r>
              <a:rPr lang="en-US" sz="3000" dirty="0" smtClean="0">
                <a:solidFill>
                  <a:schemeClr val="tx2"/>
                </a:solidFill>
              </a:rPr>
              <a:t>Bookstore policies</a:t>
            </a:r>
          </a:p>
          <a:p>
            <a:r>
              <a:rPr lang="en-US" sz="3000" dirty="0" smtClean="0">
                <a:solidFill>
                  <a:schemeClr val="tx2"/>
                </a:solidFill>
              </a:rPr>
              <a:t>Intellectual </a:t>
            </a:r>
            <a:r>
              <a:rPr lang="en-US" sz="3000" dirty="0">
                <a:solidFill>
                  <a:schemeClr val="tx2"/>
                </a:solidFill>
              </a:rPr>
              <a:t>property policies (</a:t>
            </a:r>
            <a:r>
              <a:rPr lang="en-US" sz="3000" dirty="0">
                <a:solidFill>
                  <a:schemeClr val="tx2"/>
                </a:solidFill>
                <a:hlinkClick r:id="rId3"/>
              </a:rPr>
              <a:t>http://oerconsortium.org/policies-and-models</a:t>
            </a:r>
            <a:r>
              <a:rPr lang="en-US" sz="3000" dirty="0" smtClean="0">
                <a:solidFill>
                  <a:schemeClr val="tx2"/>
                </a:solidFill>
                <a:hlinkClick r:id="rId3"/>
              </a:rPr>
              <a:t>/</a:t>
            </a:r>
            <a:r>
              <a:rPr lang="en-US" sz="3000" dirty="0" smtClean="0">
                <a:solidFill>
                  <a:schemeClr val="tx2"/>
                </a:solidFill>
              </a:rPr>
              <a:t>)</a:t>
            </a:r>
          </a:p>
          <a:p>
            <a:r>
              <a:rPr lang="en-US" sz="3000" dirty="0" smtClean="0">
                <a:solidFill>
                  <a:schemeClr val="tx2"/>
                </a:solidFill>
              </a:rPr>
              <a:t>Talk to your librarians!</a:t>
            </a:r>
          </a:p>
          <a:p>
            <a:endParaRPr lang="en-US" sz="3000" dirty="0">
              <a:solidFill>
                <a:schemeClr val="tx2"/>
              </a:solidFill>
            </a:endParaRPr>
          </a:p>
        </p:txBody>
      </p:sp>
      <p:pic>
        <p:nvPicPr>
          <p:cNvPr id="102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1431804"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73703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76200" y="533400"/>
            <a:ext cx="8351921" cy="4279187"/>
          </a:xfrm>
          <a:prstGeom prst="rect">
            <a:avLst/>
          </a:prstGeom>
        </p:spPr>
      </p:pic>
      <p:sp>
        <p:nvSpPr>
          <p:cNvPr id="5" name="TextBox 4"/>
          <p:cNvSpPr txBox="1"/>
          <p:nvPr/>
        </p:nvSpPr>
        <p:spPr>
          <a:xfrm>
            <a:off x="2209800" y="5638800"/>
            <a:ext cx="4953000" cy="369332"/>
          </a:xfrm>
          <a:prstGeom prst="rect">
            <a:avLst/>
          </a:prstGeom>
          <a:noFill/>
        </p:spPr>
        <p:txBody>
          <a:bodyPr wrap="square" rtlCol="0">
            <a:spAutoFit/>
          </a:bodyPr>
          <a:lstStyle/>
          <a:p>
            <a:r>
              <a:rPr lang="en-US" dirty="0" smtClean="0"/>
              <a:t>https://www.oercommons.org/hubs/mco</a:t>
            </a:r>
            <a:endParaRPr lang="en-US" dirty="0"/>
          </a:p>
        </p:txBody>
      </p:sp>
    </p:spTree>
    <p:extLst>
      <p:ext uri="{BB962C8B-B14F-4D97-AF65-F5344CB8AC3E}">
        <p14:creationId xmlns:p14="http://schemas.microsoft.com/office/powerpoint/2010/main" val="2608638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28800" y="2438400"/>
            <a:ext cx="5334000" cy="1015663"/>
          </a:xfrm>
          <a:prstGeom prst="rect">
            <a:avLst/>
          </a:prstGeom>
          <a:noFill/>
        </p:spPr>
        <p:txBody>
          <a:bodyPr wrap="square" rtlCol="0">
            <a:spAutoFit/>
          </a:bodyPr>
          <a:lstStyle/>
          <a:p>
            <a:pPr algn="ctr"/>
            <a:r>
              <a:rPr lang="en-US" sz="6000" dirty="0" smtClean="0">
                <a:solidFill>
                  <a:schemeClr val="tx2"/>
                </a:solidFill>
                <a:latin typeface="+mn-lt"/>
              </a:rPr>
              <a:t>Questions?</a:t>
            </a:r>
            <a:endParaRPr lang="en-US" sz="6000" dirty="0">
              <a:solidFill>
                <a:schemeClr val="tx2"/>
              </a:solidFill>
              <a:latin typeface="+mn-lt"/>
            </a:endParaRPr>
          </a:p>
        </p:txBody>
      </p:sp>
      <p:pic>
        <p:nvPicPr>
          <p:cNvPr id="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1431804"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47897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dirty="0"/>
          </a:p>
        </p:txBody>
      </p:sp>
      <p:sp>
        <p:nvSpPr>
          <p:cNvPr id="5" name="Subtitle 4"/>
          <p:cNvSpPr>
            <a:spLocks noGrp="1"/>
          </p:cNvSpPr>
          <p:nvPr>
            <p:ph type="subTitle" idx="1"/>
          </p:nvPr>
        </p:nvSpPr>
        <p:spPr>
          <a:xfrm>
            <a:off x="1905000" y="5334000"/>
            <a:ext cx="6461760" cy="1066800"/>
          </a:xfrm>
        </p:spPr>
        <p:txBody>
          <a:bodyPr>
            <a:normAutofit lnSpcReduction="10000"/>
          </a:bodyPr>
          <a:lstStyle/>
          <a:p>
            <a:pPr algn="r"/>
            <a:r>
              <a:rPr lang="en-US" dirty="0" smtClean="0"/>
              <a:t>Ronda Edwards</a:t>
            </a:r>
          </a:p>
          <a:p>
            <a:pPr algn="r"/>
            <a:r>
              <a:rPr lang="en-US" dirty="0" smtClean="0"/>
              <a:t>Executive Director</a:t>
            </a:r>
          </a:p>
          <a:p>
            <a:pPr algn="r"/>
            <a:r>
              <a:rPr lang="en-US" dirty="0" smtClean="0"/>
              <a:t>redwards@mcca.org</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569720"/>
            <a:ext cx="7928211" cy="3209544"/>
          </a:xfrm>
          <a:prstGeom prst="rect">
            <a:avLst/>
          </a:prstGeom>
        </p:spPr>
      </p:pic>
    </p:spTree>
    <p:extLst>
      <p:ext uri="{BB962C8B-B14F-4D97-AF65-F5344CB8AC3E}">
        <p14:creationId xmlns:p14="http://schemas.microsoft.com/office/powerpoint/2010/main" val="3353762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172200" cy="1143000"/>
          </a:xfrm>
        </p:spPr>
        <p:txBody>
          <a:bodyPr/>
          <a:lstStyle/>
          <a:p>
            <a:pPr algn="r"/>
            <a:r>
              <a:rPr lang="en-US" sz="4000" dirty="0">
                <a:solidFill>
                  <a:srgbClr val="002060"/>
                </a:solidFill>
              </a:rPr>
              <a:t>Defining </a:t>
            </a:r>
            <a:r>
              <a:rPr lang="en-US" sz="4000" dirty="0" smtClean="0">
                <a:solidFill>
                  <a:srgbClr val="002060"/>
                </a:solidFill>
              </a:rPr>
              <a:t>OERs</a:t>
            </a:r>
            <a:r>
              <a:rPr lang="en-US" sz="4800" dirty="0">
                <a:solidFill>
                  <a:srgbClr val="002060"/>
                </a:solidFill>
              </a:rPr>
              <a:t/>
            </a:r>
            <a:br>
              <a:rPr lang="en-US" sz="4800" dirty="0">
                <a:solidFill>
                  <a:srgbClr val="002060"/>
                </a:solidFill>
              </a:rPr>
            </a:br>
            <a:r>
              <a:rPr lang="en-US" dirty="0" smtClean="0"/>
              <a:t>  </a:t>
            </a:r>
            <a:endParaRPr lang="en-US" dirty="0"/>
          </a:p>
        </p:txBody>
      </p:sp>
      <p:sp>
        <p:nvSpPr>
          <p:cNvPr id="3" name="Content Placeholder 2"/>
          <p:cNvSpPr>
            <a:spLocks noGrp="1"/>
          </p:cNvSpPr>
          <p:nvPr>
            <p:ph idx="1"/>
          </p:nvPr>
        </p:nvSpPr>
        <p:spPr>
          <a:xfrm>
            <a:off x="685800" y="1600200"/>
            <a:ext cx="7620000" cy="5105400"/>
          </a:xfrm>
        </p:spPr>
        <p:txBody>
          <a:bodyPr>
            <a:normAutofit fontScale="92500"/>
          </a:bodyPr>
          <a:lstStyle/>
          <a:p>
            <a:pPr marL="114300" indent="0" algn="ctr">
              <a:buNone/>
            </a:pPr>
            <a:r>
              <a:rPr lang="en-US" sz="3200" dirty="0">
                <a:solidFill>
                  <a:schemeClr val="tx2"/>
                </a:solidFill>
              </a:rPr>
              <a:t>Open Educational Resources (OERs) are any type of educational materials that are in the public domain or introduced with an open license. The nature of these open materials means that anyone can legally and freely copy, use, adapt and re-share them. OERs range from textbooks to curricula, syllabi, lecture notes, assignments, tests, projects, audio, video and animation</a:t>
            </a:r>
            <a:r>
              <a:rPr lang="en-US" sz="3200" dirty="0" smtClean="0">
                <a:solidFill>
                  <a:schemeClr val="tx2"/>
                </a:solidFill>
              </a:rPr>
              <a:t>.</a:t>
            </a:r>
          </a:p>
          <a:p>
            <a:pPr marL="114300" indent="0">
              <a:buNone/>
            </a:pPr>
            <a:r>
              <a:rPr lang="en-US" sz="1400" dirty="0" smtClean="0">
                <a:solidFill>
                  <a:schemeClr val="tx2"/>
                </a:solidFill>
              </a:rPr>
              <a:t>Source:  United Nations Educational, Scientific and Cultural Organization (UNESCO)</a:t>
            </a:r>
          </a:p>
          <a:p>
            <a:pPr marL="114300" indent="0" algn="ctr">
              <a:buNone/>
            </a:pPr>
            <a:endParaRPr lang="en-US" sz="3200" dirty="0">
              <a:solidFill>
                <a:schemeClr val="tx2"/>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31213447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274638"/>
            <a:ext cx="7162800" cy="1143000"/>
          </a:xfrm>
        </p:spPr>
        <p:txBody>
          <a:bodyPr/>
          <a:lstStyle/>
          <a:p>
            <a:pPr algn="r"/>
            <a:r>
              <a:rPr lang="en-US" sz="4400" dirty="0" smtClean="0"/>
              <a:t>The 5R Permissions of OER</a:t>
            </a:r>
            <a:endParaRPr lang="en-US" sz="4400" dirty="0"/>
          </a:p>
        </p:txBody>
      </p:sp>
      <p:sp>
        <p:nvSpPr>
          <p:cNvPr id="3" name="Content Placeholder 2"/>
          <p:cNvSpPr>
            <a:spLocks noGrp="1"/>
          </p:cNvSpPr>
          <p:nvPr>
            <p:ph idx="1"/>
          </p:nvPr>
        </p:nvSpPr>
        <p:spPr>
          <a:xfrm>
            <a:off x="685800" y="1600200"/>
            <a:ext cx="7620000" cy="4800600"/>
          </a:xfrm>
        </p:spPr>
        <p:txBody>
          <a:bodyPr>
            <a:normAutofit/>
          </a:bodyPr>
          <a:lstStyle/>
          <a:p>
            <a:pPr marL="777240" lvl="2" indent="0">
              <a:buNone/>
            </a:pPr>
            <a:endParaRPr lang="en-US" sz="2800" dirty="0" smtClean="0">
              <a:solidFill>
                <a:srgbClr val="002060"/>
              </a:solidFill>
            </a:endParaRPr>
          </a:p>
          <a:p>
            <a:pPr lvl="2"/>
            <a:endParaRPr lang="en-US" sz="2800" dirty="0" smtClean="0">
              <a:solidFill>
                <a:srgbClr val="002060"/>
              </a:solidFill>
            </a:endParaRPr>
          </a:p>
          <a:p>
            <a:pPr lvl="1"/>
            <a:endParaRPr lang="en-US" sz="3000" dirty="0" smtClean="0">
              <a:solidFill>
                <a:srgbClr val="002060"/>
              </a:solidFill>
            </a:endParaRPr>
          </a:p>
          <a:p>
            <a:pPr lvl="2"/>
            <a:endParaRPr lang="en-US" sz="2800" dirty="0" smtClean="0">
              <a:solidFill>
                <a:srgbClr val="002060"/>
              </a:solidFill>
            </a:endParaRPr>
          </a:p>
          <a:p>
            <a:pPr lvl="1"/>
            <a:endParaRPr lang="en-US" sz="3000" dirty="0">
              <a:solidFill>
                <a:srgbClr val="00206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graphicFrame>
        <p:nvGraphicFramePr>
          <p:cNvPr id="5" name="Diagram 4"/>
          <p:cNvGraphicFramePr/>
          <p:nvPr>
            <p:extLst>
              <p:ext uri="{D42A27DB-BD31-4B8C-83A1-F6EECF244321}">
                <p14:modId xmlns:p14="http://schemas.microsoft.com/office/powerpoint/2010/main" val="3583404715"/>
              </p:ext>
            </p:extLst>
          </p:nvPr>
        </p:nvGraphicFramePr>
        <p:xfrm>
          <a:off x="1524000" y="1752600"/>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83752677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6858000" cy="1143000"/>
          </a:xfrm>
        </p:spPr>
        <p:txBody>
          <a:bodyPr/>
          <a:lstStyle/>
          <a:p>
            <a:pPr algn="r"/>
            <a:r>
              <a:rPr lang="en-US" dirty="0" smtClean="0"/>
              <a:t>Creative Commons</a:t>
            </a:r>
            <a:endParaRPr lang="en-US" dirty="0"/>
          </a:p>
        </p:txBody>
      </p:sp>
      <p:sp>
        <p:nvSpPr>
          <p:cNvPr id="3" name="Content Placeholder 2"/>
          <p:cNvSpPr>
            <a:spLocks noGrp="1"/>
          </p:cNvSpPr>
          <p:nvPr>
            <p:ph idx="1"/>
          </p:nvPr>
        </p:nvSpPr>
        <p:spPr>
          <a:xfrm>
            <a:off x="685800" y="1600200"/>
            <a:ext cx="7620000" cy="5181600"/>
          </a:xfrm>
        </p:spPr>
        <p:txBody>
          <a:bodyPr>
            <a:normAutofit/>
          </a:bodyPr>
          <a:lstStyle/>
          <a:p>
            <a:pPr marL="114300" indent="0">
              <a:buNone/>
            </a:pPr>
            <a:r>
              <a:rPr lang="en-US" sz="3200" dirty="0" smtClean="0">
                <a:solidFill>
                  <a:srgbClr val="002060"/>
                </a:solidFill>
              </a:rPr>
              <a:t>Copyright licenses and tools to give creators a simple standardized way to grant copyright permissions to their work.</a:t>
            </a:r>
          </a:p>
          <a:p>
            <a:pPr marL="114300" indent="0">
              <a:buNone/>
            </a:pPr>
            <a:endParaRPr lang="en-US" sz="3200" dirty="0">
              <a:solidFill>
                <a:srgbClr val="002060"/>
              </a:solidFill>
            </a:endParaRPr>
          </a:p>
          <a:p>
            <a:pPr marL="114300" indent="0">
              <a:buNone/>
            </a:pPr>
            <a:endParaRPr lang="en-US" sz="3200" dirty="0" smtClean="0">
              <a:solidFill>
                <a:srgbClr val="002060"/>
              </a:solidFill>
            </a:endParaRPr>
          </a:p>
          <a:p>
            <a:pPr marL="114300" indent="0">
              <a:buNone/>
            </a:pPr>
            <a:endParaRPr lang="en-US" sz="3200" dirty="0">
              <a:solidFill>
                <a:srgbClr val="002060"/>
              </a:solidFill>
            </a:endParaRPr>
          </a:p>
          <a:p>
            <a:pPr marL="114300" indent="0">
              <a:buNone/>
            </a:pPr>
            <a:endParaRPr lang="en-US" sz="3200" dirty="0" smtClean="0">
              <a:solidFill>
                <a:srgbClr val="002060"/>
              </a:solidFill>
            </a:endParaRPr>
          </a:p>
          <a:p>
            <a:pPr marL="114300" indent="0">
              <a:buNone/>
            </a:pPr>
            <a:endParaRPr lang="en-US" sz="3200" dirty="0">
              <a:solidFill>
                <a:srgbClr val="002060"/>
              </a:solidFill>
            </a:endParaRPr>
          </a:p>
          <a:p>
            <a:pPr marL="114300" indent="0">
              <a:buNone/>
            </a:pPr>
            <a:r>
              <a:rPr lang="en-US" sz="1100" dirty="0" smtClean="0">
                <a:solidFill>
                  <a:srgbClr val="002060"/>
                </a:solidFill>
              </a:rPr>
              <a:t>Source – Creativecommons.org</a:t>
            </a:r>
          </a:p>
          <a:p>
            <a:pPr marL="114300" indent="0">
              <a:buNone/>
            </a:pPr>
            <a:endParaRPr lang="en-US" sz="3200" dirty="0" smtClean="0">
              <a:solidFill>
                <a:srgbClr val="002060"/>
              </a:solidFill>
            </a:endParaRPr>
          </a:p>
          <a:p>
            <a:pPr lvl="2"/>
            <a:endParaRPr lang="en-US" sz="2800" dirty="0" smtClean="0">
              <a:solidFill>
                <a:srgbClr val="002060"/>
              </a:solidFill>
            </a:endParaRPr>
          </a:p>
          <a:p>
            <a:pPr lvl="1"/>
            <a:endParaRPr lang="en-US" sz="3000" dirty="0">
              <a:solidFill>
                <a:srgbClr val="002060"/>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379105730"/>
              </p:ext>
            </p:extLst>
          </p:nvPr>
        </p:nvGraphicFramePr>
        <p:xfrm>
          <a:off x="1066800" y="3886200"/>
          <a:ext cx="6096000" cy="2194560"/>
        </p:xfrm>
        <a:graphic>
          <a:graphicData uri="http://schemas.openxmlformats.org/drawingml/2006/table">
            <a:tbl>
              <a:tblPr bandRow="1">
                <a:tableStyleId>{5C22544A-7EE6-4342-B048-85BDC9FD1C3A}</a:tableStyleId>
              </a:tblPr>
              <a:tblGrid>
                <a:gridCol w="3048000"/>
                <a:gridCol w="3048000"/>
              </a:tblGrid>
              <a:tr h="370840">
                <a:tc>
                  <a:txBody>
                    <a:bodyPr/>
                    <a:lstStyle/>
                    <a:p>
                      <a:r>
                        <a:rPr lang="en-US" dirty="0" smtClean="0"/>
                        <a:t>CC</a:t>
                      </a:r>
                      <a:r>
                        <a:rPr lang="en-US" baseline="0" dirty="0" smtClean="0"/>
                        <a:t> BY  </a:t>
                      </a:r>
                    </a:p>
                    <a:p>
                      <a:r>
                        <a:rPr lang="en-US" baseline="0" dirty="0" smtClean="0"/>
                        <a:t>Attribution</a:t>
                      </a:r>
                      <a:endParaRPr lang="en-US" dirty="0"/>
                    </a:p>
                  </a:txBody>
                  <a:tcPr/>
                </a:tc>
                <a:tc>
                  <a:txBody>
                    <a:bodyPr/>
                    <a:lstStyle/>
                    <a:p>
                      <a:r>
                        <a:rPr lang="en-US" dirty="0" smtClean="0"/>
                        <a:t>CC BY-SA</a:t>
                      </a:r>
                      <a:r>
                        <a:rPr lang="en-US" baseline="0" dirty="0" smtClean="0"/>
                        <a:t>  </a:t>
                      </a:r>
                    </a:p>
                    <a:p>
                      <a:r>
                        <a:rPr lang="en-US" baseline="0" dirty="0" smtClean="0"/>
                        <a:t>Attribution </a:t>
                      </a:r>
                      <a:r>
                        <a:rPr lang="en-US" baseline="0" dirty="0" err="1" smtClean="0"/>
                        <a:t>ShareAlike</a:t>
                      </a:r>
                      <a:endParaRPr lang="en-US" dirty="0"/>
                    </a:p>
                  </a:txBody>
                  <a:tcPr/>
                </a:tc>
              </a:tr>
              <a:tr h="370840">
                <a:tc>
                  <a:txBody>
                    <a:bodyPr/>
                    <a:lstStyle/>
                    <a:p>
                      <a:r>
                        <a:rPr lang="en-US" dirty="0" smtClean="0"/>
                        <a:t>CC BY-ND</a:t>
                      </a:r>
                      <a:br>
                        <a:rPr lang="en-US" dirty="0" smtClean="0"/>
                      </a:br>
                      <a:r>
                        <a:rPr lang="en-US" dirty="0" smtClean="0"/>
                        <a:t>Attribution-</a:t>
                      </a:r>
                      <a:r>
                        <a:rPr lang="en-US" dirty="0" err="1" smtClean="0"/>
                        <a:t>NoDerivs</a:t>
                      </a:r>
                      <a:endParaRPr lang="en-US" dirty="0"/>
                    </a:p>
                  </a:txBody>
                  <a:tcPr/>
                </a:tc>
                <a:tc>
                  <a:txBody>
                    <a:bodyPr/>
                    <a:lstStyle/>
                    <a:p>
                      <a:r>
                        <a:rPr lang="en-US" dirty="0" smtClean="0"/>
                        <a:t>CC BY-NC</a:t>
                      </a:r>
                    </a:p>
                    <a:p>
                      <a:r>
                        <a:rPr lang="en-US" dirty="0" smtClean="0"/>
                        <a:t>Attribution-</a:t>
                      </a:r>
                      <a:r>
                        <a:rPr lang="en-US" dirty="0" err="1" smtClean="0"/>
                        <a:t>NonCommercial</a:t>
                      </a:r>
                      <a:endParaRPr lang="en-US" dirty="0"/>
                    </a:p>
                  </a:txBody>
                  <a:tcPr/>
                </a:tc>
              </a:tr>
              <a:tr h="370840">
                <a:tc>
                  <a:txBody>
                    <a:bodyPr/>
                    <a:lstStyle/>
                    <a:p>
                      <a:r>
                        <a:rPr lang="en-US" dirty="0" smtClean="0"/>
                        <a:t>CC BY-NC-SA</a:t>
                      </a:r>
                    </a:p>
                    <a:p>
                      <a:r>
                        <a:rPr lang="en-US" dirty="0" smtClean="0"/>
                        <a:t>Attribution</a:t>
                      </a:r>
                      <a:r>
                        <a:rPr lang="en-US" baseline="0" dirty="0" smtClean="0"/>
                        <a:t> – </a:t>
                      </a:r>
                      <a:r>
                        <a:rPr lang="en-US" baseline="0" dirty="0" err="1" smtClean="0"/>
                        <a:t>NonCommercial-ShareAlike</a:t>
                      </a:r>
                      <a:endParaRPr lang="en-US" dirty="0"/>
                    </a:p>
                  </a:txBody>
                  <a:tcPr/>
                </a:tc>
                <a:tc>
                  <a:txBody>
                    <a:bodyPr/>
                    <a:lstStyle/>
                    <a:p>
                      <a:r>
                        <a:rPr lang="en-US" dirty="0" smtClean="0"/>
                        <a:t>CC BY-NC-ND</a:t>
                      </a:r>
                    </a:p>
                    <a:p>
                      <a:r>
                        <a:rPr lang="en-US" dirty="0" smtClean="0"/>
                        <a:t>Attribution</a:t>
                      </a:r>
                      <a:r>
                        <a:rPr lang="en-US" baseline="0" dirty="0" smtClean="0"/>
                        <a:t> – </a:t>
                      </a:r>
                      <a:r>
                        <a:rPr lang="en-US" baseline="0" dirty="0" err="1" smtClean="0"/>
                        <a:t>NonCommercial-NoDerivs</a:t>
                      </a:r>
                      <a:endParaRPr lang="en-US" dirty="0"/>
                    </a:p>
                  </a:txBody>
                  <a:tcPr/>
                </a:tc>
              </a:tr>
            </a:tbl>
          </a:graphicData>
        </a:graphic>
      </p:graphicFrame>
    </p:spTree>
    <p:extLst>
      <p:ext uri="{BB962C8B-B14F-4D97-AF65-F5344CB8AC3E}">
        <p14:creationId xmlns:p14="http://schemas.microsoft.com/office/powerpoint/2010/main" val="9792734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6858000" cy="1143000"/>
          </a:xfrm>
        </p:spPr>
        <p:txBody>
          <a:bodyPr/>
          <a:lstStyle/>
          <a:p>
            <a:pPr algn="r"/>
            <a:r>
              <a:rPr lang="en-US" dirty="0" smtClean="0"/>
              <a:t>OER - Benefits</a:t>
            </a:r>
            <a:endParaRPr lang="en-US" dirty="0"/>
          </a:p>
        </p:txBody>
      </p:sp>
      <p:sp>
        <p:nvSpPr>
          <p:cNvPr id="3" name="Content Placeholder 2"/>
          <p:cNvSpPr>
            <a:spLocks noGrp="1"/>
          </p:cNvSpPr>
          <p:nvPr>
            <p:ph idx="1"/>
          </p:nvPr>
        </p:nvSpPr>
        <p:spPr>
          <a:xfrm>
            <a:off x="685800" y="1600200"/>
            <a:ext cx="7620000" cy="4800600"/>
          </a:xfrm>
        </p:spPr>
        <p:txBody>
          <a:bodyPr>
            <a:normAutofit/>
          </a:bodyPr>
          <a:lstStyle/>
          <a:p>
            <a:r>
              <a:rPr lang="en-US" sz="2700" dirty="0"/>
              <a:t>Fosters pedagogical innovation and relevance that avoids teaching from the textbook</a:t>
            </a:r>
          </a:p>
          <a:p>
            <a:r>
              <a:rPr lang="en-US" sz="2700" dirty="0"/>
              <a:t>Broadens use of alternatives to textbooks while maintaining instructional quality</a:t>
            </a:r>
          </a:p>
          <a:p>
            <a:r>
              <a:rPr lang="en-US" sz="2700" dirty="0"/>
              <a:t>Lowers costs of course materials for students</a:t>
            </a:r>
          </a:p>
          <a:p>
            <a:r>
              <a:rPr lang="en-US" sz="2700" dirty="0"/>
              <a:t>Provides opportunities to share and remix learning materials for customized and localized use</a:t>
            </a:r>
          </a:p>
          <a:p>
            <a:r>
              <a:rPr lang="en-US" sz="2700" dirty="0"/>
              <a:t>Fast feedback loop leading to continual improvement and rapid development</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20505727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6858000" cy="1143000"/>
          </a:xfrm>
        </p:spPr>
        <p:txBody>
          <a:bodyPr/>
          <a:lstStyle/>
          <a:p>
            <a:pPr algn="r"/>
            <a:r>
              <a:rPr lang="en-US" dirty="0" smtClean="0"/>
              <a:t>OER - Challenges</a:t>
            </a:r>
            <a:endParaRPr lang="en-US" dirty="0"/>
          </a:p>
        </p:txBody>
      </p:sp>
      <p:sp>
        <p:nvSpPr>
          <p:cNvPr id="3" name="Content Placeholder 2"/>
          <p:cNvSpPr>
            <a:spLocks noGrp="1"/>
          </p:cNvSpPr>
          <p:nvPr>
            <p:ph idx="1"/>
          </p:nvPr>
        </p:nvSpPr>
        <p:spPr>
          <a:xfrm>
            <a:off x="685800" y="1600200"/>
            <a:ext cx="7620000" cy="4800600"/>
          </a:xfrm>
        </p:spPr>
        <p:txBody>
          <a:bodyPr>
            <a:normAutofit/>
          </a:bodyPr>
          <a:lstStyle/>
          <a:p>
            <a:r>
              <a:rPr lang="en-US" sz="2900" dirty="0" smtClean="0"/>
              <a:t>Some materials </a:t>
            </a:r>
            <a:r>
              <a:rPr lang="en-US" sz="2900" dirty="0"/>
              <a:t>may not meet Section 508 ADA </a:t>
            </a:r>
            <a:r>
              <a:rPr lang="en-US" sz="2900" dirty="0" smtClean="0"/>
              <a:t>accessibility</a:t>
            </a:r>
            <a:endParaRPr lang="en-US" sz="2900" dirty="0"/>
          </a:p>
          <a:p>
            <a:r>
              <a:rPr lang="en-US" sz="2900" dirty="0"/>
              <a:t>No common standard for review of OER accuracy and quality </a:t>
            </a:r>
            <a:r>
              <a:rPr lang="en-US" sz="2900" dirty="0" smtClean="0"/>
              <a:t>(</a:t>
            </a:r>
            <a:r>
              <a:rPr lang="en-US" sz="2900" dirty="0" smtClean="0">
                <a:hlinkClick r:id="rId3"/>
              </a:rPr>
              <a:t>open textbook review criteria</a:t>
            </a:r>
            <a:r>
              <a:rPr lang="en-US" sz="2900" dirty="0" smtClean="0"/>
              <a:t>)</a:t>
            </a:r>
            <a:endParaRPr lang="en-US" sz="2900" dirty="0"/>
          </a:p>
          <a:p>
            <a:r>
              <a:rPr lang="en-US" sz="2900" dirty="0" smtClean="0"/>
              <a:t>Customization </a:t>
            </a:r>
            <a:r>
              <a:rPr lang="en-US" sz="2900" dirty="0"/>
              <a:t>necessary to match departmental and/or college curriculum requirements</a:t>
            </a:r>
          </a:p>
          <a:p>
            <a:r>
              <a:rPr lang="en-US" sz="2900" dirty="0"/>
              <a:t>Technical requirements to access </a:t>
            </a:r>
            <a:r>
              <a:rPr lang="en-US" sz="2900" dirty="0" smtClean="0"/>
              <a:t>vary</a:t>
            </a:r>
            <a:r>
              <a:rPr lang="en-US" sz="3200" dirty="0"/>
              <a:t> </a:t>
            </a:r>
          </a:p>
          <a:p>
            <a:pPr marL="411480" lvl="1" indent="0">
              <a:buNone/>
            </a:pPr>
            <a:endParaRPr lang="en-US" sz="3000" dirty="0" smtClean="0">
              <a:solidFill>
                <a:srgbClr val="002060"/>
              </a:solidFill>
            </a:endParaRPr>
          </a:p>
          <a:p>
            <a:pPr lvl="2"/>
            <a:endParaRPr lang="en-US" sz="2800" dirty="0" smtClean="0">
              <a:solidFill>
                <a:srgbClr val="002060"/>
              </a:solidFill>
            </a:endParaRPr>
          </a:p>
          <a:p>
            <a:pPr lvl="1"/>
            <a:endParaRPr lang="en-US" sz="3000" dirty="0">
              <a:solidFill>
                <a:srgbClr val="002060"/>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19491410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274638"/>
            <a:ext cx="6858000" cy="1143000"/>
          </a:xfrm>
        </p:spPr>
        <p:txBody>
          <a:bodyPr/>
          <a:lstStyle/>
          <a:p>
            <a:pPr algn="r"/>
            <a:r>
              <a:rPr lang="en-US" dirty="0" smtClean="0"/>
              <a:t>The Best Reason </a:t>
            </a:r>
            <a:endParaRPr lang="en-US" dirty="0"/>
          </a:p>
        </p:txBody>
      </p:sp>
      <p:sp>
        <p:nvSpPr>
          <p:cNvPr id="3" name="Content Placeholder 2"/>
          <p:cNvSpPr>
            <a:spLocks noGrp="1"/>
          </p:cNvSpPr>
          <p:nvPr>
            <p:ph idx="1"/>
          </p:nvPr>
        </p:nvSpPr>
        <p:spPr>
          <a:xfrm>
            <a:off x="685800" y="1600200"/>
            <a:ext cx="7620000" cy="4800600"/>
          </a:xfrm>
        </p:spPr>
        <p:txBody>
          <a:bodyPr>
            <a:normAutofit/>
          </a:bodyPr>
          <a:lstStyle/>
          <a:p>
            <a:pPr marL="114300" indent="0">
              <a:buNone/>
            </a:pPr>
            <a:r>
              <a:rPr lang="en-US" sz="3200" dirty="0" smtClean="0"/>
              <a:t>Student Success –</a:t>
            </a:r>
          </a:p>
          <a:p>
            <a:r>
              <a:rPr lang="en-US" sz="3200" dirty="0" smtClean="0"/>
              <a:t>Completion </a:t>
            </a:r>
          </a:p>
          <a:p>
            <a:r>
              <a:rPr lang="en-US" sz="3200" dirty="0" smtClean="0"/>
              <a:t>Passing with a C- or better grade</a:t>
            </a:r>
          </a:p>
          <a:p>
            <a:r>
              <a:rPr lang="en-US" sz="3200" dirty="0" smtClean="0"/>
              <a:t>Course grade</a:t>
            </a:r>
          </a:p>
          <a:p>
            <a:r>
              <a:rPr lang="en-US" sz="3200" dirty="0" smtClean="0"/>
              <a:t>Enrollment Intensity in current term</a:t>
            </a:r>
          </a:p>
          <a:p>
            <a:r>
              <a:rPr lang="en-US" sz="3200" dirty="0" smtClean="0"/>
              <a:t>Enrollment Intensity in next term</a:t>
            </a:r>
          </a:p>
          <a:p>
            <a:pPr marL="114300" indent="0">
              <a:buNone/>
            </a:pPr>
            <a:endParaRPr lang="en-US" sz="1100" dirty="0" smtClean="0">
              <a:solidFill>
                <a:srgbClr val="002060"/>
              </a:solidFill>
            </a:endParaRPr>
          </a:p>
          <a:p>
            <a:pPr marL="114300" indent="0">
              <a:buNone/>
            </a:pPr>
            <a:endParaRPr lang="en-US" sz="1100" dirty="0">
              <a:solidFill>
                <a:srgbClr val="002060"/>
              </a:solidFill>
            </a:endParaRPr>
          </a:p>
          <a:p>
            <a:pPr marL="114300" indent="0">
              <a:buNone/>
            </a:pPr>
            <a:endParaRPr lang="en-US" sz="1100" dirty="0" smtClean="0">
              <a:solidFill>
                <a:srgbClr val="002060"/>
              </a:solidFill>
            </a:endParaRPr>
          </a:p>
          <a:p>
            <a:pPr marL="114300" indent="0">
              <a:buNone/>
            </a:pPr>
            <a:r>
              <a:rPr lang="en-US" sz="1100" dirty="0" smtClean="0">
                <a:solidFill>
                  <a:srgbClr val="002060"/>
                </a:solidFill>
              </a:rPr>
              <a:t>Source: </a:t>
            </a:r>
            <a:r>
              <a:rPr lang="en-US" sz="1100" b="1" dirty="0"/>
              <a:t>A multi-institutional study of the impact of open textbook adoption on the learning outcomes of post-secondary </a:t>
            </a:r>
            <a:r>
              <a:rPr lang="en-US" sz="1100" b="1" dirty="0" smtClean="0"/>
              <a:t>students.  </a:t>
            </a:r>
            <a:r>
              <a:rPr lang="en-US" sz="1100" dirty="0" smtClean="0"/>
              <a:t>Lane</a:t>
            </a:r>
            <a:r>
              <a:rPr lang="en-US" sz="1100" dirty="0"/>
              <a:t> Fischer </a:t>
            </a:r>
            <a:r>
              <a:rPr lang="en-US" sz="1100" dirty="0" smtClean="0"/>
              <a:t>, John</a:t>
            </a:r>
            <a:r>
              <a:rPr lang="en-US" sz="1100" dirty="0"/>
              <a:t> </a:t>
            </a:r>
            <a:r>
              <a:rPr lang="en-US" sz="1100" dirty="0" smtClean="0"/>
              <a:t>Hilton III, T</a:t>
            </a:r>
            <a:r>
              <a:rPr lang="en-US" sz="1100" dirty="0"/>
              <a:t>. Jared </a:t>
            </a:r>
            <a:r>
              <a:rPr lang="en-US" sz="1100" dirty="0" smtClean="0"/>
              <a:t>Robinson,  David</a:t>
            </a:r>
            <a:r>
              <a:rPr lang="en-US" sz="1100" dirty="0"/>
              <a:t> A. </a:t>
            </a:r>
            <a:r>
              <a:rPr lang="en-US" sz="1100" dirty="0" smtClean="0"/>
              <a:t>Wiley. </a:t>
            </a:r>
            <a:r>
              <a:rPr lang="en-US" sz="1100" b="1" dirty="0">
                <a:hlinkClick r:id="rId3"/>
              </a:rPr>
              <a:t>http://</a:t>
            </a:r>
            <a:r>
              <a:rPr lang="en-US" sz="1100" b="1" dirty="0" smtClean="0">
                <a:hlinkClick r:id="rId3"/>
              </a:rPr>
              <a:t>tinyurl.com/q2dp6na</a:t>
            </a:r>
            <a:endParaRPr lang="en-US" sz="1100" b="1" dirty="0" smtClean="0"/>
          </a:p>
          <a:p>
            <a:endParaRPr lang="en-US" sz="1100" dirty="0"/>
          </a:p>
          <a:p>
            <a:pPr marL="114300" indent="0">
              <a:buNone/>
            </a:pPr>
            <a:endParaRPr lang="en-US" sz="1100" dirty="0" smtClean="0">
              <a:solidFill>
                <a:srgbClr val="002060"/>
              </a:solidFill>
            </a:endParaRPr>
          </a:p>
          <a:p>
            <a:pPr lvl="1"/>
            <a:endParaRPr lang="en-US" sz="3000" dirty="0">
              <a:solidFill>
                <a:srgbClr val="002060"/>
              </a:solidFill>
            </a:endParaRP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1774960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0" y="274638"/>
            <a:ext cx="6172200" cy="1143000"/>
          </a:xfrm>
        </p:spPr>
        <p:txBody>
          <a:bodyPr/>
          <a:lstStyle/>
          <a:p>
            <a:pPr algn="r"/>
            <a:r>
              <a:rPr lang="en-US" dirty="0" smtClean="0"/>
              <a:t>MCO </a:t>
            </a:r>
            <a:r>
              <a:rPr lang="en-US" dirty="0" smtClean="0"/>
              <a:t>Initiative</a:t>
            </a:r>
            <a:endParaRPr lang="en-US" dirty="0"/>
          </a:p>
        </p:txBody>
      </p:sp>
      <p:sp>
        <p:nvSpPr>
          <p:cNvPr id="3" name="Content Placeholder 2"/>
          <p:cNvSpPr>
            <a:spLocks noGrp="1"/>
          </p:cNvSpPr>
          <p:nvPr>
            <p:ph idx="1"/>
          </p:nvPr>
        </p:nvSpPr>
        <p:spPr>
          <a:xfrm>
            <a:off x="1371600" y="2133600"/>
            <a:ext cx="6934200" cy="4267200"/>
          </a:xfrm>
        </p:spPr>
        <p:txBody>
          <a:bodyPr>
            <a:normAutofit/>
          </a:bodyPr>
          <a:lstStyle/>
          <a:p>
            <a:pPr marL="114300" indent="0">
              <a:buNone/>
            </a:pPr>
            <a:r>
              <a:rPr lang="en-US" sz="3200" dirty="0" smtClean="0">
                <a:solidFill>
                  <a:srgbClr val="002060"/>
                </a:solidFill>
              </a:rPr>
              <a:t>Goals:</a:t>
            </a:r>
          </a:p>
          <a:p>
            <a:r>
              <a:rPr lang="en-US" sz="3200" dirty="0" smtClean="0">
                <a:solidFill>
                  <a:srgbClr val="002060"/>
                </a:solidFill>
              </a:rPr>
              <a:t>Improving </a:t>
            </a:r>
            <a:r>
              <a:rPr lang="en-US" sz="3200" dirty="0">
                <a:solidFill>
                  <a:srgbClr val="002060"/>
                </a:solidFill>
              </a:rPr>
              <a:t>s</a:t>
            </a:r>
            <a:r>
              <a:rPr lang="en-US" sz="3200" dirty="0" smtClean="0">
                <a:solidFill>
                  <a:srgbClr val="002060"/>
                </a:solidFill>
              </a:rPr>
              <a:t>tudent success</a:t>
            </a:r>
          </a:p>
          <a:p>
            <a:r>
              <a:rPr lang="en-US" sz="3200" dirty="0" smtClean="0">
                <a:solidFill>
                  <a:srgbClr val="002060"/>
                </a:solidFill>
              </a:rPr>
              <a:t>Lowering costs for students</a:t>
            </a:r>
          </a:p>
          <a:p>
            <a:r>
              <a:rPr lang="en-US" sz="3200" dirty="0" smtClean="0">
                <a:solidFill>
                  <a:srgbClr val="002060"/>
                </a:solidFill>
              </a:rPr>
              <a:t>Increasing inter-institutional faculty </a:t>
            </a:r>
            <a:r>
              <a:rPr lang="en-US" sz="3200" dirty="0" smtClean="0">
                <a:solidFill>
                  <a:srgbClr val="002060"/>
                </a:solidFill>
              </a:rPr>
              <a:t>collaboration</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241"/>
            <a:ext cx="1177986" cy="1356360"/>
          </a:xfrm>
          <a:prstGeom prst="rect">
            <a:avLst/>
          </a:prstGeom>
        </p:spPr>
      </p:pic>
    </p:spTree>
    <p:extLst>
      <p:ext uri="{BB962C8B-B14F-4D97-AF65-F5344CB8AC3E}">
        <p14:creationId xmlns:p14="http://schemas.microsoft.com/office/powerpoint/2010/main" val="30390143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3120</TotalTime>
  <Words>1556</Words>
  <Application>Microsoft Office PowerPoint</Application>
  <PresentationFormat>On-screen Show (4:3)</PresentationFormat>
  <Paragraphs>212</Paragraphs>
  <Slides>29</Slides>
  <Notes>29</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MS PGothic</vt:lpstr>
      <vt:lpstr>MS PGothic</vt:lpstr>
      <vt:lpstr>Arial</vt:lpstr>
      <vt:lpstr>Calibri</vt:lpstr>
      <vt:lpstr>Times New Roman</vt:lpstr>
      <vt:lpstr>Adjacency</vt:lpstr>
      <vt:lpstr>Office Theme</vt:lpstr>
      <vt:lpstr>PowerPoint Presentation</vt:lpstr>
      <vt:lpstr>Agenda</vt:lpstr>
      <vt:lpstr>Defining OERs   </vt:lpstr>
      <vt:lpstr>The 5R Permissions of OER</vt:lpstr>
      <vt:lpstr>Creative Commons</vt:lpstr>
      <vt:lpstr>OER - Benefits</vt:lpstr>
      <vt:lpstr>OER - Challenges</vt:lpstr>
      <vt:lpstr>The Best Reason </vt:lpstr>
      <vt:lpstr>MCO Initiative</vt:lpstr>
      <vt:lpstr>MCO Initiative</vt:lpstr>
      <vt:lpstr>MCO Repository</vt:lpstr>
      <vt:lpstr>PowerPoint Presentation</vt:lpstr>
      <vt:lpstr>OER Commons Digital Public Library</vt:lpstr>
      <vt:lpstr>The OER Commons Hubs</vt:lpstr>
      <vt:lpstr>The OER Commons Hub</vt:lpstr>
      <vt:lpstr>The OER Commons Hubs</vt:lpstr>
      <vt:lpstr>Search a Hub</vt:lpstr>
      <vt:lpstr>Search a Hub</vt:lpstr>
      <vt:lpstr>Search a Hub</vt:lpstr>
      <vt:lpstr>The OER Commons Toolset: Groups</vt:lpstr>
      <vt:lpstr>The OER Commons Groups</vt:lpstr>
      <vt:lpstr>The OER Commons Groups</vt:lpstr>
      <vt:lpstr>Resource Organization</vt:lpstr>
      <vt:lpstr>Conditions of Use</vt:lpstr>
      <vt:lpstr>Member Tools</vt:lpstr>
      <vt:lpstr>Before we start the tour…</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Ronda Edwards</dc:creator>
  <cp:lastModifiedBy>Ronda Edwards</cp:lastModifiedBy>
  <cp:revision>97</cp:revision>
  <cp:lastPrinted>2017-01-09T03:12:40Z</cp:lastPrinted>
  <dcterms:created xsi:type="dcterms:W3CDTF">2014-10-15T17:45:09Z</dcterms:created>
  <dcterms:modified xsi:type="dcterms:W3CDTF">2017-01-09T03:35:21Z</dcterms:modified>
</cp:coreProperties>
</file>